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p:sldMasterIdLst>
    <p:sldMasterId id="2147483687" r:id="rId1"/>
  </p:sldMasterIdLst>
  <p:notesMasterIdLst>
    <p:notesMasterId r:id="rId13"/>
  </p:notesMasterIdLst>
  <p:handoutMasterIdLst>
    <p:handoutMasterId r:id="rId14"/>
  </p:handoutMasterIdLst>
  <p:sldIdLst>
    <p:sldId id="573" r:id="rId2"/>
    <p:sldId id="545" r:id="rId3"/>
    <p:sldId id="543" r:id="rId4"/>
    <p:sldId id="574" r:id="rId5"/>
    <p:sldId id="530" r:id="rId6"/>
    <p:sldId id="549" r:id="rId7"/>
    <p:sldId id="532" r:id="rId8"/>
    <p:sldId id="537" r:id="rId9"/>
    <p:sldId id="568" r:id="rId10"/>
    <p:sldId id="563" r:id="rId11"/>
    <p:sldId id="575" r:id="rId12"/>
  </p:sldIdLst>
  <p:sldSz cx="9145588" cy="5145088"/>
  <p:notesSz cx="6858000" cy="9144000"/>
  <p:embeddedFontLst>
    <p:embeddedFont>
      <p:font typeface="微软雅黑" panose="020B0503020204020204" pitchFamily="34" charset="-122"/>
      <p:regular r:id="rId15"/>
      <p:bold r:id="rId16"/>
    </p:embeddedFont>
    <p:embeddedFont>
      <p:font typeface="幼圆" panose="02010509060101010101" pitchFamily="49" charset="-122"/>
      <p:regular r:id="rId17"/>
    </p:embeddedFont>
    <p:embeddedFont>
      <p:font typeface="Century Gothic" panose="020B0502020202020204" pitchFamily="34" charset="0"/>
      <p:regular r:id="rId18"/>
      <p:bold r:id="rId19"/>
      <p:italic r:id="rId20"/>
      <p:boldItalic r:id="rId21"/>
    </p:embeddedFont>
    <p:embeddedFont>
      <p:font typeface="黑体" panose="02010609060101010101" pitchFamily="49" charset="-122"/>
      <p:regular r:id="rId22"/>
    </p:embeddedFont>
    <p:embeddedFont>
      <p:font typeface="Calibri" panose="020F0502020204030204" pitchFamily="34" charset="0"/>
      <p:regular r:id="rId23"/>
      <p:bold r:id="rId24"/>
      <p:italic r:id="rId25"/>
      <p:boldItalic r:id="rId26"/>
    </p:embeddedFont>
    <p:embeddedFont>
      <p:font typeface="华文黑体" panose="02010600030101010101" charset="-122"/>
      <p:regular r:id="rId27"/>
    </p:embeddedFont>
    <p:embeddedFont>
      <p:font typeface="Palatino Linotype" panose="02040502050505030304" pitchFamily="18" charset="0"/>
      <p:regular r:id="rId28"/>
      <p:bold r:id="rId29"/>
      <p:italic r:id="rId30"/>
      <p:boldItalic r:id="rId31"/>
    </p:embeddedFont>
  </p:embeddedFontLst>
  <p:custDataLst>
    <p:tags r:id="rId32"/>
  </p:custDataLst>
  <p:defaultTextStyle>
    <a:defPPr>
      <a:defRPr lang="en-US"/>
    </a:defPPr>
    <a:lvl1pPr algn="ctr" rtl="0" fontAlgn="base">
      <a:spcBef>
        <a:spcPct val="0"/>
      </a:spcBef>
      <a:spcAft>
        <a:spcPct val="0"/>
      </a:spcAft>
      <a:defRPr b="1" kern="1200">
        <a:solidFill>
          <a:schemeClr val="tx1"/>
        </a:solidFill>
        <a:latin typeface="Arial" pitchFamily="34" charset="0"/>
        <a:ea typeface="黑体" pitchFamily="49" charset="-122"/>
        <a:cs typeface="+mn-cs"/>
      </a:defRPr>
    </a:lvl1pPr>
    <a:lvl2pPr marL="457200" algn="ctr" rtl="0" fontAlgn="base">
      <a:spcBef>
        <a:spcPct val="0"/>
      </a:spcBef>
      <a:spcAft>
        <a:spcPct val="0"/>
      </a:spcAft>
      <a:defRPr b="1" kern="1200">
        <a:solidFill>
          <a:schemeClr val="tx1"/>
        </a:solidFill>
        <a:latin typeface="Arial" pitchFamily="34" charset="0"/>
        <a:ea typeface="黑体" pitchFamily="49" charset="-122"/>
        <a:cs typeface="+mn-cs"/>
      </a:defRPr>
    </a:lvl2pPr>
    <a:lvl3pPr marL="914400" algn="ctr" rtl="0" fontAlgn="base">
      <a:spcBef>
        <a:spcPct val="0"/>
      </a:spcBef>
      <a:spcAft>
        <a:spcPct val="0"/>
      </a:spcAft>
      <a:defRPr b="1" kern="1200">
        <a:solidFill>
          <a:schemeClr val="tx1"/>
        </a:solidFill>
        <a:latin typeface="Arial" pitchFamily="34" charset="0"/>
        <a:ea typeface="黑体" pitchFamily="49" charset="-122"/>
        <a:cs typeface="+mn-cs"/>
      </a:defRPr>
    </a:lvl3pPr>
    <a:lvl4pPr marL="1371600" algn="ctr" rtl="0" fontAlgn="base">
      <a:spcBef>
        <a:spcPct val="0"/>
      </a:spcBef>
      <a:spcAft>
        <a:spcPct val="0"/>
      </a:spcAft>
      <a:defRPr b="1" kern="1200">
        <a:solidFill>
          <a:schemeClr val="tx1"/>
        </a:solidFill>
        <a:latin typeface="Arial" pitchFamily="34" charset="0"/>
        <a:ea typeface="黑体" pitchFamily="49" charset="-122"/>
        <a:cs typeface="+mn-cs"/>
      </a:defRPr>
    </a:lvl4pPr>
    <a:lvl5pPr marL="1828800" algn="ctr" rtl="0" fontAlgn="base">
      <a:spcBef>
        <a:spcPct val="0"/>
      </a:spcBef>
      <a:spcAft>
        <a:spcPct val="0"/>
      </a:spcAft>
      <a:defRPr b="1" kern="1200">
        <a:solidFill>
          <a:schemeClr val="tx1"/>
        </a:solidFill>
        <a:latin typeface="Arial" pitchFamily="34" charset="0"/>
        <a:ea typeface="黑体" pitchFamily="49" charset="-122"/>
        <a:cs typeface="+mn-cs"/>
      </a:defRPr>
    </a:lvl5pPr>
    <a:lvl6pPr marL="2286000" algn="l" defTabSz="914400" rtl="0" eaLnBrk="1" latinLnBrk="0" hangingPunct="1">
      <a:defRPr b="1" kern="1200">
        <a:solidFill>
          <a:schemeClr val="tx1"/>
        </a:solidFill>
        <a:latin typeface="Arial" pitchFamily="34" charset="0"/>
        <a:ea typeface="黑体" pitchFamily="49" charset="-122"/>
        <a:cs typeface="+mn-cs"/>
      </a:defRPr>
    </a:lvl6pPr>
    <a:lvl7pPr marL="2743200" algn="l" defTabSz="914400" rtl="0" eaLnBrk="1" latinLnBrk="0" hangingPunct="1">
      <a:defRPr b="1" kern="1200">
        <a:solidFill>
          <a:schemeClr val="tx1"/>
        </a:solidFill>
        <a:latin typeface="Arial" pitchFamily="34" charset="0"/>
        <a:ea typeface="黑体" pitchFamily="49" charset="-122"/>
        <a:cs typeface="+mn-cs"/>
      </a:defRPr>
    </a:lvl7pPr>
    <a:lvl8pPr marL="3200400" algn="l" defTabSz="914400" rtl="0" eaLnBrk="1" latinLnBrk="0" hangingPunct="1">
      <a:defRPr b="1" kern="1200">
        <a:solidFill>
          <a:schemeClr val="tx1"/>
        </a:solidFill>
        <a:latin typeface="Arial" pitchFamily="34" charset="0"/>
        <a:ea typeface="黑体" pitchFamily="49" charset="-122"/>
        <a:cs typeface="+mn-cs"/>
      </a:defRPr>
    </a:lvl8pPr>
    <a:lvl9pPr marL="3657600" algn="l" defTabSz="914400" rtl="0" eaLnBrk="1" latinLnBrk="0" hangingPunct="1">
      <a:defRPr b="1" kern="1200">
        <a:solidFill>
          <a:schemeClr val="tx1"/>
        </a:solidFill>
        <a:latin typeface="Arial" pitchFamily="34" charset="0"/>
        <a:ea typeface="黑体" pitchFamily="49" charset="-122"/>
        <a:cs typeface="+mn-cs"/>
      </a:defRPr>
    </a:lvl9pPr>
  </p:defaultTextStyle>
  <p:extLst>
    <p:ext uri="{EFAFB233-063F-42B5-8137-9DF3F51BA10A}">
      <p15:sldGuideLst xmlns:p15="http://schemas.microsoft.com/office/powerpoint/2012/main">
        <p15:guide id="1" orient="horz" pos="1621">
          <p15:clr>
            <a:srgbClr val="A4A3A4"/>
          </p15:clr>
        </p15:guide>
        <p15:guide id="2" pos="288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9BD2"/>
    <a:srgbClr val="0067B4"/>
    <a:srgbClr val="004D86"/>
    <a:srgbClr val="0282D0"/>
    <a:srgbClr val="FF9900"/>
    <a:srgbClr val="0547A7"/>
    <a:srgbClr val="202A36"/>
    <a:srgbClr val="FF6600"/>
    <a:srgbClr val="EAB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892" autoAdjust="0"/>
    <p:restoredTop sz="89111" autoAdjust="0"/>
  </p:normalViewPr>
  <p:slideViewPr>
    <p:cSldViewPr>
      <p:cViewPr varScale="1">
        <p:scale>
          <a:sx n="84" d="100"/>
          <a:sy n="84" d="100"/>
        </p:scale>
        <p:origin x="612" y="60"/>
      </p:cViewPr>
      <p:guideLst>
        <p:guide orient="horz" pos="1621"/>
        <p:guide pos="2881"/>
      </p:guideLst>
    </p:cSldViewPr>
  </p:slideViewPr>
  <p:notesTextViewPr>
    <p:cViewPr>
      <p:scale>
        <a:sx n="100" d="100"/>
        <a:sy n="100" d="100"/>
      </p:scale>
      <p:origin x="0" y="0"/>
    </p:cViewPr>
  </p:notesTextViewPr>
  <p:sorterViewPr>
    <p:cViewPr>
      <p:scale>
        <a:sx n="75" d="100"/>
        <a:sy n="75" d="100"/>
      </p:scale>
      <p:origin x="0" y="0"/>
    </p:cViewPr>
  </p:sorterViewPr>
  <p:notesViewPr>
    <p:cSldViewPr>
      <p:cViewPr varScale="1">
        <p:scale>
          <a:sx n="80" d="100"/>
          <a:sy n="80" d="100"/>
        </p:scale>
        <p:origin x="-210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21" Type="http://schemas.openxmlformats.org/officeDocument/2006/relationships/font" Target="fonts/font7.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tags" Target="tags/tag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A1F06A6-C76E-4613-9D4A-F774CCB060B7}" type="datetimeFigureOut">
              <a:rPr lang="zh-CN" altLang="en-US" smtClean="0"/>
              <a:t>2017/6/5</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E742805-9F79-4236-86D3-43973FCD73F4}" type="slidenum">
              <a:rPr lang="zh-CN" altLang="en-US" smtClean="0"/>
              <a:t>‹#›</a:t>
            </a:fld>
            <a:endParaRPr lang="zh-CN" altLang="en-US"/>
          </a:p>
        </p:txBody>
      </p:sp>
    </p:spTree>
    <p:extLst>
      <p:ext uri="{BB962C8B-B14F-4D97-AF65-F5344CB8AC3E}">
        <p14:creationId xmlns:p14="http://schemas.microsoft.com/office/powerpoint/2010/main" val="39844307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800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a:defRPr sz="1200" b="0">
                <a:ea typeface="宋体" pitchFamily="2" charset="-122"/>
              </a:defRPr>
            </a:lvl1pPr>
          </a:lstStyle>
          <a:p>
            <a:endParaRPr lang="zh-CN" altLang="en-US"/>
          </a:p>
        </p:txBody>
      </p:sp>
      <p:sp>
        <p:nvSpPr>
          <p:cNvPr id="12800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b="0">
                <a:ea typeface="宋体" pitchFamily="2" charset="-122"/>
              </a:defRPr>
            </a:lvl1pPr>
          </a:lstStyle>
          <a:p>
            <a:endParaRPr lang="en-US" altLang="zh-CN"/>
          </a:p>
        </p:txBody>
      </p:sp>
      <p:sp>
        <p:nvSpPr>
          <p:cNvPr id="128004" name="Rectangle 4"/>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2800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2800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a:defRPr sz="1200" b="0">
                <a:ea typeface="宋体" pitchFamily="2" charset="-122"/>
              </a:defRPr>
            </a:lvl1pPr>
          </a:lstStyle>
          <a:p>
            <a:endParaRPr lang="en-US" altLang="zh-CN"/>
          </a:p>
        </p:txBody>
      </p:sp>
      <p:sp>
        <p:nvSpPr>
          <p:cNvPr id="12800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b="0">
                <a:ea typeface="宋体" pitchFamily="2" charset="-122"/>
              </a:defRPr>
            </a:lvl1pPr>
          </a:lstStyle>
          <a:p>
            <a:fld id="{20DEAE63-D6C4-437F-B8DA-DA689F991AA7}" type="slidenum">
              <a:rPr lang="zh-CN" altLang="en-US"/>
              <a:pPr/>
              <a:t>‹#›</a:t>
            </a:fld>
            <a:endParaRPr lang="en-US" altLang="zh-CN"/>
          </a:p>
        </p:txBody>
      </p:sp>
    </p:spTree>
    <p:extLst>
      <p:ext uri="{BB962C8B-B14F-4D97-AF65-F5344CB8AC3E}">
        <p14:creationId xmlns:p14="http://schemas.microsoft.com/office/powerpoint/2010/main" val="3631942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34" charset="0"/>
        <a:ea typeface="+mn-ea"/>
        <a:cs typeface="+mn-cs"/>
      </a:defRPr>
    </a:lvl1pPr>
    <a:lvl2pPr marL="457200" algn="l" rtl="0" fontAlgn="base">
      <a:spcBef>
        <a:spcPct val="30000"/>
      </a:spcBef>
      <a:spcAft>
        <a:spcPct val="0"/>
      </a:spcAft>
      <a:defRPr sz="1200" kern="1200">
        <a:solidFill>
          <a:schemeClr val="tx1"/>
        </a:solidFill>
        <a:latin typeface="Arial" pitchFamily="34" charset="0"/>
        <a:ea typeface="+mn-ea"/>
        <a:cs typeface="+mn-cs"/>
      </a:defRPr>
    </a:lvl2pPr>
    <a:lvl3pPr marL="914400" algn="l" rtl="0" fontAlgn="base">
      <a:spcBef>
        <a:spcPct val="30000"/>
      </a:spcBef>
      <a:spcAft>
        <a:spcPct val="0"/>
      </a:spcAft>
      <a:defRPr sz="1200" kern="1200">
        <a:solidFill>
          <a:schemeClr val="tx1"/>
        </a:solidFill>
        <a:latin typeface="Arial" pitchFamily="34" charset="0"/>
        <a:ea typeface="+mn-ea"/>
        <a:cs typeface="+mn-cs"/>
      </a:defRPr>
    </a:lvl3pPr>
    <a:lvl4pPr marL="1371600" algn="l" rtl="0" fontAlgn="base">
      <a:spcBef>
        <a:spcPct val="30000"/>
      </a:spcBef>
      <a:spcAft>
        <a:spcPct val="0"/>
      </a:spcAft>
      <a:defRPr sz="1200" kern="1200">
        <a:solidFill>
          <a:schemeClr val="tx1"/>
        </a:solidFill>
        <a:latin typeface="Arial" pitchFamily="34" charset="0"/>
        <a:ea typeface="+mn-ea"/>
        <a:cs typeface="+mn-cs"/>
      </a:defRPr>
    </a:lvl4pPr>
    <a:lvl5pPr marL="1828800" algn="l" rtl="0" fontAlgn="base">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1</a:t>
            </a:fld>
            <a:endParaRPr lang="en-US" altLang="zh-CN"/>
          </a:p>
        </p:txBody>
      </p:sp>
    </p:spTree>
    <p:extLst>
      <p:ext uri="{BB962C8B-B14F-4D97-AF65-F5344CB8AC3E}">
        <p14:creationId xmlns:p14="http://schemas.microsoft.com/office/powerpoint/2010/main" val="18495434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虽然具体数字没有展示，但是黑板报功能模块相关的数据接口总请求量都有上千万。</a:t>
            </a:r>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10</a:t>
            </a:fld>
            <a:endParaRPr lang="en-US" altLang="zh-CN"/>
          </a:p>
        </p:txBody>
      </p:sp>
    </p:spTree>
    <p:extLst>
      <p:ext uri="{BB962C8B-B14F-4D97-AF65-F5344CB8AC3E}">
        <p14:creationId xmlns:p14="http://schemas.microsoft.com/office/powerpoint/2010/main" val="3655834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2</a:t>
            </a:fld>
            <a:endParaRPr lang="en-US" altLang="zh-CN"/>
          </a:p>
        </p:txBody>
      </p:sp>
    </p:spTree>
    <p:extLst>
      <p:ext uri="{BB962C8B-B14F-4D97-AF65-F5344CB8AC3E}">
        <p14:creationId xmlns:p14="http://schemas.microsoft.com/office/powerpoint/2010/main" val="3655834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sz="1200" b="0" dirty="0">
                <a:solidFill>
                  <a:schemeClr val="accent3">
                    <a:lumMod val="75000"/>
                  </a:schemeClr>
                </a:solidFill>
                <a:latin typeface="微软雅黑" pitchFamily="34" charset="-122"/>
                <a:ea typeface="微软雅黑" pitchFamily="34" charset="-122"/>
              </a:rPr>
              <a:t>黑板报文章详情页并不是一个简单的文字页面，而是一个包含图片、音频、表情等元素的富文本内容。在后期的改版中，为了让丰富黑板报内容形式，决定增加原创短视频内容和第三方来源短视频在黑板报模块进行展示。</a:t>
            </a:r>
            <a:endParaRPr kumimoji="0" lang="zh-CN" altLang="zh-CN" sz="1200" b="0" i="0" u="none" strike="noStrike" kern="1200" cap="none" spc="0" normalizeH="0" baseline="0" noProof="0" dirty="0">
              <a:ln>
                <a:noFill/>
              </a:ln>
              <a:solidFill>
                <a:schemeClr val="accent3">
                  <a:lumMod val="75000"/>
                </a:schemeClr>
              </a:solidFill>
              <a:effectLst/>
              <a:uLnTx/>
              <a:uFillTx/>
              <a:latin typeface="微软雅黑" pitchFamily="34" charset="-122"/>
              <a:ea typeface="微软雅黑" pitchFamily="34"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3</a:t>
            </a:fld>
            <a:endParaRPr lang="en-US" altLang="zh-CN"/>
          </a:p>
        </p:txBody>
      </p:sp>
    </p:spTree>
    <p:extLst>
      <p:ext uri="{BB962C8B-B14F-4D97-AF65-F5344CB8AC3E}">
        <p14:creationId xmlns:p14="http://schemas.microsoft.com/office/powerpoint/2010/main" val="3655834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altLang="zh-CN" sz="1200" dirty="0">
                <a:solidFill>
                  <a:srgbClr val="474747"/>
                </a:solidFill>
                <a:latin typeface="微软雅黑"/>
                <a:ea typeface="微软雅黑"/>
              </a:rPr>
              <a:t>select `</a:t>
            </a:r>
            <a:r>
              <a:rPr lang="zh-CN" altLang="en-US" sz="1200" dirty="0">
                <a:solidFill>
                  <a:srgbClr val="474747"/>
                </a:solidFill>
                <a:latin typeface="微软雅黑"/>
                <a:ea typeface="微软雅黑"/>
              </a:rPr>
              <a:t>黑板报列表所需字段</a:t>
            </a:r>
            <a:r>
              <a:rPr lang="en-US" altLang="zh-CN" sz="1200" dirty="0">
                <a:solidFill>
                  <a:srgbClr val="474747"/>
                </a:solidFill>
                <a:latin typeface="微软雅黑"/>
                <a:ea typeface="微软雅黑"/>
              </a:rPr>
              <a:t>` from </a:t>
            </a:r>
            <a:r>
              <a:rPr lang="en-US" altLang="zh-CN" sz="1200" dirty="0" err="1">
                <a:solidFill>
                  <a:srgbClr val="474747"/>
                </a:solidFill>
                <a:latin typeface="微软雅黑"/>
                <a:ea typeface="微软雅黑"/>
              </a:rPr>
              <a:t>tblBlackboardArticle</a:t>
            </a:r>
            <a:r>
              <a:rPr lang="en-US" altLang="zh-CN" sz="1200" dirty="0">
                <a:solidFill>
                  <a:srgbClr val="474747"/>
                </a:solidFill>
                <a:latin typeface="微软雅黑"/>
                <a:ea typeface="微软雅黑"/>
              </a:rPr>
              <a:t> where </a:t>
            </a:r>
            <a:r>
              <a:rPr lang="en-US" altLang="zh-CN" sz="1200" dirty="0" err="1">
                <a:solidFill>
                  <a:srgbClr val="474747"/>
                </a:solidFill>
                <a:latin typeface="微软雅黑"/>
                <a:ea typeface="微软雅黑"/>
              </a:rPr>
              <a:t>is_delete</a:t>
            </a:r>
            <a:r>
              <a:rPr lang="en-US" altLang="zh-CN" sz="1200" dirty="0">
                <a:solidFill>
                  <a:srgbClr val="474747"/>
                </a:solidFill>
                <a:latin typeface="微软雅黑"/>
                <a:ea typeface="微软雅黑"/>
              </a:rPr>
              <a:t>=0 and </a:t>
            </a:r>
            <a:r>
              <a:rPr lang="en-US" altLang="zh-CN" sz="1200" dirty="0" err="1">
                <a:solidFill>
                  <a:srgbClr val="474747"/>
                </a:solidFill>
                <a:latin typeface="微软雅黑"/>
                <a:ea typeface="微软雅黑"/>
              </a:rPr>
              <a:t>start_time</a:t>
            </a:r>
            <a:r>
              <a:rPr lang="en-US" altLang="zh-CN" sz="1200" dirty="0">
                <a:solidFill>
                  <a:srgbClr val="474747"/>
                </a:solidFill>
                <a:latin typeface="微软雅黑"/>
                <a:ea typeface="微软雅黑"/>
              </a:rPr>
              <a:t>&lt;`</a:t>
            </a:r>
            <a:r>
              <a:rPr lang="zh-CN" altLang="en-US" sz="1200" dirty="0">
                <a:solidFill>
                  <a:srgbClr val="474747"/>
                </a:solidFill>
                <a:latin typeface="微软雅黑"/>
                <a:ea typeface="微软雅黑"/>
              </a:rPr>
              <a:t>当前时间戳</a:t>
            </a:r>
            <a:r>
              <a:rPr lang="en-US" altLang="zh-CN" sz="1200" dirty="0">
                <a:solidFill>
                  <a:srgbClr val="474747"/>
                </a:solidFill>
                <a:latin typeface="微软雅黑"/>
                <a:ea typeface="微软雅黑"/>
              </a:rPr>
              <a:t>` order by </a:t>
            </a:r>
            <a:r>
              <a:rPr lang="en-US" altLang="zh-CN" sz="1200" dirty="0" err="1">
                <a:solidFill>
                  <a:srgbClr val="474747"/>
                </a:solidFill>
                <a:latin typeface="微软雅黑"/>
                <a:ea typeface="微软雅黑"/>
              </a:rPr>
              <a:t>start_time</a:t>
            </a:r>
            <a:r>
              <a:rPr lang="en-US" altLang="zh-CN" sz="1200" dirty="0">
                <a:solidFill>
                  <a:srgbClr val="474747"/>
                </a:solidFill>
                <a:latin typeface="微软雅黑"/>
                <a:ea typeface="微软雅黑"/>
              </a:rPr>
              <a:t> limit `</a:t>
            </a:r>
            <a:r>
              <a:rPr lang="zh-CN" altLang="en-US" sz="1200" dirty="0">
                <a:solidFill>
                  <a:srgbClr val="474747"/>
                </a:solidFill>
                <a:latin typeface="微软雅黑"/>
                <a:ea typeface="微软雅黑"/>
              </a:rPr>
              <a:t>首屏条数</a:t>
            </a:r>
            <a:r>
              <a:rPr lang="en-US" altLang="zh-CN" sz="1200" dirty="0">
                <a:solidFill>
                  <a:srgbClr val="474747"/>
                </a:solidFill>
                <a:latin typeface="微软雅黑"/>
                <a:ea typeface="微软雅黑"/>
              </a:rPr>
              <a:t>n</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altLang="zh-CN" sz="1200" dirty="0">
                <a:solidFill>
                  <a:srgbClr val="474747"/>
                </a:solidFill>
                <a:latin typeface="微软雅黑"/>
                <a:ea typeface="微软雅黑"/>
              </a:rPr>
              <a:t>select `</a:t>
            </a:r>
            <a:r>
              <a:rPr lang="zh-CN" altLang="en-US" sz="1200" dirty="0">
                <a:solidFill>
                  <a:srgbClr val="474747"/>
                </a:solidFill>
                <a:latin typeface="微软雅黑"/>
                <a:ea typeface="微软雅黑"/>
              </a:rPr>
              <a:t>黑板报列表所需字段</a:t>
            </a:r>
            <a:r>
              <a:rPr lang="en-US" altLang="zh-CN" sz="1200" dirty="0">
                <a:solidFill>
                  <a:srgbClr val="474747"/>
                </a:solidFill>
                <a:latin typeface="微软雅黑"/>
                <a:ea typeface="微软雅黑"/>
              </a:rPr>
              <a:t>` from </a:t>
            </a:r>
            <a:r>
              <a:rPr lang="en-US" altLang="zh-CN" sz="1200" dirty="0" err="1">
                <a:solidFill>
                  <a:srgbClr val="474747"/>
                </a:solidFill>
                <a:latin typeface="微软雅黑"/>
                <a:ea typeface="微软雅黑"/>
              </a:rPr>
              <a:t>tblBlackboardArticle</a:t>
            </a:r>
            <a:r>
              <a:rPr lang="en-US" altLang="zh-CN" sz="1200" dirty="0">
                <a:solidFill>
                  <a:srgbClr val="474747"/>
                </a:solidFill>
                <a:latin typeface="微软雅黑"/>
                <a:ea typeface="微软雅黑"/>
              </a:rPr>
              <a:t> where </a:t>
            </a:r>
            <a:r>
              <a:rPr lang="en-US" altLang="zh-CN" sz="1200" dirty="0" err="1">
                <a:solidFill>
                  <a:srgbClr val="474747"/>
                </a:solidFill>
                <a:latin typeface="微软雅黑"/>
                <a:ea typeface="微软雅黑"/>
              </a:rPr>
              <a:t>start_time</a:t>
            </a:r>
            <a:r>
              <a:rPr lang="en-US" altLang="zh-CN" sz="1200" dirty="0">
                <a:solidFill>
                  <a:srgbClr val="474747"/>
                </a:solidFill>
                <a:latin typeface="微软雅黑"/>
                <a:ea typeface="微软雅黑"/>
              </a:rPr>
              <a:t> &gt; b limit `</a:t>
            </a:r>
            <a:r>
              <a:rPr lang="zh-CN" altLang="en-US" sz="1200" dirty="0">
                <a:solidFill>
                  <a:srgbClr val="474747"/>
                </a:solidFill>
                <a:latin typeface="微软雅黑"/>
                <a:ea typeface="微软雅黑"/>
              </a:rPr>
              <a:t>最多刷新条数</a:t>
            </a:r>
            <a:r>
              <a:rPr lang="en-US" altLang="zh-CN" sz="1200" dirty="0">
                <a:solidFill>
                  <a:srgbClr val="474747"/>
                </a:solidFill>
                <a:latin typeface="微软雅黑"/>
                <a:ea typeface="微软雅黑"/>
              </a:rPr>
              <a:t>n` and </a:t>
            </a:r>
            <a:r>
              <a:rPr lang="en-US" altLang="zh-CN" sz="1200" dirty="0" err="1">
                <a:solidFill>
                  <a:srgbClr val="474747"/>
                </a:solidFill>
                <a:latin typeface="微软雅黑"/>
                <a:ea typeface="微软雅黑"/>
              </a:rPr>
              <a:t>start_time</a:t>
            </a:r>
            <a:r>
              <a:rPr lang="en-US" altLang="zh-CN" sz="1200" dirty="0">
                <a:solidFill>
                  <a:srgbClr val="474747"/>
                </a:solidFill>
                <a:latin typeface="微软雅黑"/>
                <a:ea typeface="微软雅黑"/>
              </a:rPr>
              <a:t>&lt;`</a:t>
            </a:r>
            <a:r>
              <a:rPr lang="zh-CN" altLang="en-US" sz="1200" dirty="0">
                <a:solidFill>
                  <a:srgbClr val="474747"/>
                </a:solidFill>
                <a:latin typeface="微软雅黑"/>
                <a:ea typeface="微软雅黑"/>
              </a:rPr>
              <a:t>当前时间戳</a:t>
            </a:r>
            <a:r>
              <a:rPr lang="en-US" altLang="zh-CN" sz="1200" dirty="0">
                <a:solidFill>
                  <a:srgbClr val="474747"/>
                </a:solidFill>
                <a:latin typeface="微软雅黑"/>
                <a:ea typeface="微软雅黑"/>
              </a:rPr>
              <a:t>` and </a:t>
            </a:r>
            <a:r>
              <a:rPr lang="en-US" altLang="zh-CN" sz="1200" dirty="0" err="1">
                <a:solidFill>
                  <a:srgbClr val="474747"/>
                </a:solidFill>
                <a:latin typeface="微软雅黑"/>
                <a:ea typeface="微软雅黑"/>
              </a:rPr>
              <a:t>is_delete</a:t>
            </a:r>
            <a:r>
              <a:rPr lang="en-US" altLang="zh-CN" sz="1200" dirty="0">
                <a:solidFill>
                  <a:srgbClr val="474747"/>
                </a:solidFill>
                <a:latin typeface="微软雅黑"/>
                <a:ea typeface="微软雅黑"/>
              </a:rPr>
              <a:t>=0 order by </a:t>
            </a:r>
            <a:r>
              <a:rPr lang="en-US" altLang="zh-CN" sz="1200" dirty="0" err="1">
                <a:solidFill>
                  <a:srgbClr val="474747"/>
                </a:solidFill>
                <a:latin typeface="微软雅黑"/>
                <a:ea typeface="微软雅黑"/>
              </a:rPr>
              <a:t>start_time</a:t>
            </a:r>
            <a:r>
              <a:rPr lang="en-US" altLang="zh-CN" sz="1200" dirty="0">
                <a:solidFill>
                  <a:srgbClr val="474747"/>
                </a:solidFill>
                <a:latin typeface="微软雅黑"/>
                <a:ea typeface="微软雅黑"/>
              </a:rPr>
              <a:t> </a:t>
            </a:r>
            <a:r>
              <a:rPr lang="en-US" altLang="zh-CN" sz="1200" dirty="0" err="1">
                <a:solidFill>
                  <a:srgbClr val="474747"/>
                </a:solidFill>
                <a:latin typeface="微软雅黑"/>
                <a:ea typeface="微软雅黑"/>
              </a:rPr>
              <a:t>desc</a:t>
            </a:r>
            <a:r>
              <a:rPr lang="en-US" altLang="zh-CN" sz="1200" dirty="0">
                <a:solidFill>
                  <a:srgbClr val="474747"/>
                </a:solidFill>
                <a:latin typeface="微软雅黑"/>
                <a:ea typeface="微软雅黑"/>
              </a:rPr>
              <a:t>;</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altLang="zh-CN" sz="1200" dirty="0">
                <a:solidFill>
                  <a:srgbClr val="474747"/>
                </a:solidFill>
                <a:latin typeface="微软雅黑"/>
                <a:ea typeface="微软雅黑"/>
              </a:rPr>
              <a:t>select `</a:t>
            </a:r>
            <a:r>
              <a:rPr lang="zh-CN" altLang="en-US" sz="1200" dirty="0">
                <a:solidFill>
                  <a:srgbClr val="474747"/>
                </a:solidFill>
                <a:latin typeface="微软雅黑"/>
                <a:ea typeface="微软雅黑"/>
              </a:rPr>
              <a:t>黑板报列表所需字段</a:t>
            </a:r>
            <a:r>
              <a:rPr lang="en-US" altLang="zh-CN" sz="1200" dirty="0">
                <a:solidFill>
                  <a:srgbClr val="474747"/>
                </a:solidFill>
                <a:latin typeface="微软雅黑"/>
                <a:ea typeface="微软雅黑"/>
              </a:rPr>
              <a:t>` from </a:t>
            </a:r>
            <a:r>
              <a:rPr lang="en-US" altLang="zh-CN" sz="1200" dirty="0" err="1">
                <a:solidFill>
                  <a:srgbClr val="474747"/>
                </a:solidFill>
                <a:latin typeface="微软雅黑"/>
                <a:ea typeface="微软雅黑"/>
              </a:rPr>
              <a:t>tblBlackboardArticle</a:t>
            </a:r>
            <a:r>
              <a:rPr lang="en-US" altLang="zh-CN" sz="1200" dirty="0">
                <a:solidFill>
                  <a:srgbClr val="474747"/>
                </a:solidFill>
                <a:latin typeface="微软雅黑"/>
                <a:ea typeface="微软雅黑"/>
              </a:rPr>
              <a:t> where </a:t>
            </a:r>
            <a:r>
              <a:rPr lang="en-US" altLang="zh-CN" sz="1200" dirty="0" err="1">
                <a:solidFill>
                  <a:srgbClr val="474747"/>
                </a:solidFill>
                <a:latin typeface="微软雅黑"/>
                <a:ea typeface="微软雅黑"/>
              </a:rPr>
              <a:t>start_time</a:t>
            </a:r>
            <a:r>
              <a:rPr lang="en-US" altLang="zh-CN" sz="1200" dirty="0">
                <a:solidFill>
                  <a:srgbClr val="474747"/>
                </a:solidFill>
                <a:latin typeface="微软雅黑"/>
                <a:ea typeface="微软雅黑"/>
              </a:rPr>
              <a:t> &lt; d limit `</a:t>
            </a:r>
            <a:r>
              <a:rPr lang="zh-CN" altLang="en-US" sz="1200" dirty="0">
                <a:solidFill>
                  <a:srgbClr val="474747"/>
                </a:solidFill>
                <a:latin typeface="微软雅黑"/>
                <a:ea typeface="微软雅黑"/>
              </a:rPr>
              <a:t>加载条数</a:t>
            </a:r>
            <a:r>
              <a:rPr lang="en-US" altLang="zh-CN" sz="1200" dirty="0">
                <a:solidFill>
                  <a:srgbClr val="474747"/>
                </a:solidFill>
                <a:latin typeface="微软雅黑"/>
                <a:ea typeface="微软雅黑"/>
              </a:rPr>
              <a:t>n` and </a:t>
            </a:r>
            <a:r>
              <a:rPr lang="en-US" altLang="zh-CN" sz="1200" dirty="0" err="1">
                <a:solidFill>
                  <a:srgbClr val="474747"/>
                </a:solidFill>
                <a:latin typeface="微软雅黑"/>
                <a:ea typeface="微软雅黑"/>
              </a:rPr>
              <a:t>start_time</a:t>
            </a:r>
            <a:r>
              <a:rPr lang="en-US" altLang="zh-CN" sz="1200" dirty="0">
                <a:solidFill>
                  <a:srgbClr val="474747"/>
                </a:solidFill>
                <a:latin typeface="微软雅黑"/>
                <a:ea typeface="微软雅黑"/>
              </a:rPr>
              <a:t>&lt;`</a:t>
            </a:r>
            <a:r>
              <a:rPr lang="zh-CN" altLang="en-US" sz="1200" dirty="0">
                <a:solidFill>
                  <a:srgbClr val="474747"/>
                </a:solidFill>
                <a:latin typeface="微软雅黑"/>
                <a:ea typeface="微软雅黑"/>
              </a:rPr>
              <a:t>当前时间戳</a:t>
            </a:r>
            <a:r>
              <a:rPr lang="en-US" altLang="zh-CN" sz="1200" dirty="0">
                <a:solidFill>
                  <a:srgbClr val="474747"/>
                </a:solidFill>
                <a:latin typeface="微软雅黑"/>
                <a:ea typeface="微软雅黑"/>
              </a:rPr>
              <a:t>` and </a:t>
            </a:r>
            <a:r>
              <a:rPr lang="en-US" altLang="zh-CN" sz="1200" dirty="0" err="1">
                <a:solidFill>
                  <a:srgbClr val="474747"/>
                </a:solidFill>
                <a:latin typeface="微软雅黑"/>
                <a:ea typeface="微软雅黑"/>
              </a:rPr>
              <a:t>is_delete</a:t>
            </a:r>
            <a:r>
              <a:rPr lang="en-US" altLang="zh-CN" sz="1200" dirty="0">
                <a:solidFill>
                  <a:srgbClr val="474747"/>
                </a:solidFill>
                <a:latin typeface="微软雅黑"/>
                <a:ea typeface="微软雅黑"/>
              </a:rPr>
              <a:t>=0 order by </a:t>
            </a:r>
            <a:r>
              <a:rPr lang="en-US" altLang="zh-CN" sz="1200" dirty="0" err="1">
                <a:solidFill>
                  <a:srgbClr val="474747"/>
                </a:solidFill>
                <a:latin typeface="微软雅黑"/>
                <a:ea typeface="微软雅黑"/>
              </a:rPr>
              <a:t>start_time</a:t>
            </a:r>
            <a:r>
              <a:rPr lang="en-US" altLang="zh-CN" sz="1200" dirty="0">
                <a:solidFill>
                  <a:srgbClr val="474747"/>
                </a:solidFill>
                <a:latin typeface="微软雅黑"/>
                <a:ea typeface="微软雅黑"/>
              </a:rPr>
              <a:t> </a:t>
            </a:r>
            <a:r>
              <a:rPr lang="en-US" altLang="zh-CN" sz="1200" dirty="0" err="1">
                <a:solidFill>
                  <a:srgbClr val="474747"/>
                </a:solidFill>
                <a:latin typeface="微软雅黑"/>
                <a:ea typeface="微软雅黑"/>
              </a:rPr>
              <a:t>desc</a:t>
            </a:r>
            <a:r>
              <a:rPr lang="en-US" altLang="zh-CN" sz="1200" dirty="0">
                <a:solidFill>
                  <a:srgbClr val="474747"/>
                </a:solidFill>
                <a:latin typeface="微软雅黑"/>
                <a:ea typeface="微软雅黑"/>
              </a:rPr>
              <a:t>;</a:t>
            </a:r>
            <a:endParaRPr lang="zh-CN" altLang="zh-CN" sz="1200" dirty="0">
              <a:solidFill>
                <a:srgbClr val="474747"/>
              </a:solidFill>
              <a:latin typeface="微软雅黑"/>
              <a:ea typeface="微软雅黑"/>
            </a:endParaRPr>
          </a:p>
          <a:p>
            <a:endParaRPr lang="zh-CN" altLang="en-US" dirty="0"/>
          </a:p>
        </p:txBody>
      </p:sp>
      <p:sp>
        <p:nvSpPr>
          <p:cNvPr id="4" name="灯片编号占位符 3"/>
          <p:cNvSpPr>
            <a:spLocks noGrp="1"/>
          </p:cNvSpPr>
          <p:nvPr>
            <p:ph type="sldNum" sz="quarter" idx="10"/>
          </p:nvPr>
        </p:nvSpPr>
        <p:spPr/>
        <p:txBody>
          <a:bodyPr/>
          <a:lstStyle/>
          <a:p>
            <a:fld id="{B49EC556-0E4F-4361-96C2-0C2CAFEAB7B8}" type="slidenum">
              <a:rPr lang="zh-CN" altLang="en-US" smtClean="0">
                <a:solidFill>
                  <a:prstClr val="black"/>
                </a:solidFill>
              </a:rPr>
              <a:pPr/>
              <a:t>4</a:t>
            </a:fld>
            <a:endParaRPr lang="zh-CN" altLang="en-US">
              <a:solidFill>
                <a:prstClr val="black"/>
              </a:solidFill>
            </a:endParaRPr>
          </a:p>
        </p:txBody>
      </p:sp>
    </p:spTree>
    <p:extLst>
      <p:ext uri="{BB962C8B-B14F-4D97-AF65-F5344CB8AC3E}">
        <p14:creationId xmlns:p14="http://schemas.microsoft.com/office/powerpoint/2010/main" val="545962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5</a:t>
            </a:fld>
            <a:endParaRPr lang="en-US" altLang="zh-CN"/>
          </a:p>
        </p:txBody>
      </p:sp>
    </p:spTree>
    <p:extLst>
      <p:ext uri="{BB962C8B-B14F-4D97-AF65-F5344CB8AC3E}">
        <p14:creationId xmlns:p14="http://schemas.microsoft.com/office/powerpoint/2010/main" val="3655834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6</a:t>
            </a:fld>
            <a:endParaRPr lang="en-US" altLang="zh-CN"/>
          </a:p>
        </p:txBody>
      </p:sp>
    </p:spTree>
    <p:extLst>
      <p:ext uri="{BB962C8B-B14F-4D97-AF65-F5344CB8AC3E}">
        <p14:creationId xmlns:p14="http://schemas.microsoft.com/office/powerpoint/2010/main" val="36558346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7</a:t>
            </a:fld>
            <a:endParaRPr lang="en-US" altLang="zh-CN"/>
          </a:p>
        </p:txBody>
      </p:sp>
    </p:spTree>
    <p:extLst>
      <p:ext uri="{BB962C8B-B14F-4D97-AF65-F5344CB8AC3E}">
        <p14:creationId xmlns:p14="http://schemas.microsoft.com/office/powerpoint/2010/main" val="3655834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8</a:t>
            </a:fld>
            <a:endParaRPr lang="en-US" altLang="zh-CN"/>
          </a:p>
        </p:txBody>
      </p:sp>
    </p:spTree>
    <p:extLst>
      <p:ext uri="{BB962C8B-B14F-4D97-AF65-F5344CB8AC3E}">
        <p14:creationId xmlns:p14="http://schemas.microsoft.com/office/powerpoint/2010/main" val="3655834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9</a:t>
            </a:fld>
            <a:endParaRPr lang="en-US" altLang="zh-CN"/>
          </a:p>
        </p:txBody>
      </p:sp>
    </p:spTree>
    <p:extLst>
      <p:ext uri="{BB962C8B-B14F-4D97-AF65-F5344CB8AC3E}">
        <p14:creationId xmlns:p14="http://schemas.microsoft.com/office/powerpoint/2010/main" val="3655834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919" y="457342"/>
            <a:ext cx="7773750" cy="3201388"/>
          </a:xfrm>
          <a:prstGeom prst="rect">
            <a:avLst/>
          </a:prstGeom>
        </p:spPr>
        <p:txBody>
          <a:bodyPr lIns="91432" tIns="45716" rIns="91432" bIns="45716" anchor="b">
            <a:noAutofit/>
          </a:bodyPr>
          <a:lstStyle>
            <a:lvl1pPr>
              <a:lnSpc>
                <a:spcPct val="100000"/>
              </a:lnSpc>
              <a:defRPr sz="8000"/>
            </a:lvl1pPr>
          </a:lstStyle>
          <a:p>
            <a:r>
              <a:rPr lang="zh-CN" altLang="en-US" dirty="0"/>
              <a:t>单击此处编辑母版标题样式</a:t>
            </a:r>
            <a:endParaRPr lang="en-US" dirty="0"/>
          </a:p>
        </p:txBody>
      </p:sp>
      <p:sp>
        <p:nvSpPr>
          <p:cNvPr id="3" name="Subtitle 2"/>
          <p:cNvSpPr>
            <a:spLocks noGrp="1"/>
          </p:cNvSpPr>
          <p:nvPr>
            <p:ph type="subTitle" idx="1"/>
          </p:nvPr>
        </p:nvSpPr>
        <p:spPr>
          <a:xfrm>
            <a:off x="1371838" y="3715897"/>
            <a:ext cx="6401912" cy="914682"/>
          </a:xfrm>
          <a:prstGeom prst="rect">
            <a:avLst/>
          </a:prstGeom>
        </p:spPr>
        <p:txBody>
          <a:bodyPr lIns="91432" tIns="45716" rIns="91432" bIns="45716">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7" name="Date Placeholder 6"/>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dirty="0">
              <a:solidFill>
                <a:srgbClr val="FFFFFF"/>
              </a:solidFill>
            </a:endParaRPr>
          </a:p>
        </p:txBody>
      </p:sp>
      <p:sp>
        <p:nvSpPr>
          <p:cNvPr id="8" name="Slide Number Placeholder 7"/>
          <p:cNvSpPr>
            <a:spLocks noGrp="1"/>
          </p:cNvSpPr>
          <p:nvPr>
            <p:ph type="sldNum" sz="quarter" idx="11"/>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dirty="0">
              <a:solidFill>
                <a:srgbClr val="FFFFFF"/>
              </a:solidFill>
            </a:endParaRPr>
          </a:p>
        </p:txBody>
      </p:sp>
      <p:sp>
        <p:nvSpPr>
          <p:cNvPr id="9" name="Footer Placeholder 8"/>
          <p:cNvSpPr>
            <a:spLocks noGrp="1"/>
          </p:cNvSpPr>
          <p:nvPr>
            <p:ph type="ftr" sz="quarter" idx="12"/>
          </p:nvPr>
        </p:nvSpPr>
        <p:spPr>
          <a:xfrm>
            <a:off x="659280" y="4768735"/>
            <a:ext cx="2848470" cy="273928"/>
          </a:xfrm>
          <a:prstGeom prst="rect">
            <a:avLst/>
          </a:prstGeom>
        </p:spPr>
        <p:txBody>
          <a:bodyPr lIns="91432" tIns="45716" rIns="91432" bIns="45716"/>
          <a:lstStyle/>
          <a:p>
            <a:endParaRPr kumimoji="0" lang="en-US">
              <a:solidFill>
                <a:schemeClr val="accent1">
                  <a:tint val="20000"/>
                </a:schemeClr>
              </a:solidFill>
            </a:endParaRPr>
          </a:p>
        </p:txBody>
      </p:sp>
    </p:spTree>
  </p:cSld>
  <p:clrMapOvr>
    <a:masterClrMapping/>
  </p:clrMapOvr>
  <p:transition spd="slow" advClick="0" advTm="0">
    <p:cover dir="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a:xfrm>
            <a:off x="457282" y="2"/>
            <a:ext cx="8231029" cy="1200521"/>
          </a:xfrm>
          <a:prstGeom prst="rect">
            <a:avLst/>
          </a:prstGeom>
        </p:spPr>
        <p:txBody>
          <a:bodyPr lIns="91432" tIns="45716" rIns="91432" bIns="45716"/>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457282" y="1200521"/>
            <a:ext cx="8231029" cy="3395520"/>
          </a:xfrm>
          <a:prstGeom prst="rect">
            <a:avLst/>
          </a:prstGeom>
        </p:spPr>
        <p:txBody>
          <a:bodyPr vert="eaVert" lIns="91432" tIns="45716" rIns="91432" bIns="45716"/>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a:p>
        </p:txBody>
      </p:sp>
      <p:sp>
        <p:nvSpPr>
          <p:cNvPr id="5" name="Footer Placeholder 4"/>
          <p:cNvSpPr>
            <a:spLocks noGrp="1"/>
          </p:cNvSpPr>
          <p:nvPr>
            <p:ph type="ftr" sz="quarter" idx="11"/>
          </p:nvPr>
        </p:nvSpPr>
        <p:spPr>
          <a:xfrm>
            <a:off x="659280" y="4768735"/>
            <a:ext cx="2848470" cy="273928"/>
          </a:xfrm>
          <a:prstGeom prst="rect">
            <a:avLst/>
          </a:prstGeom>
        </p:spPr>
        <p:txBody>
          <a:bodyPr lIns="91432" tIns="45716" rIns="91432" bIns="45716"/>
          <a:lstStyle/>
          <a:p>
            <a:endParaRPr kumimoji="0" lang="en-US"/>
          </a:p>
        </p:txBody>
      </p:sp>
      <p:sp>
        <p:nvSpPr>
          <p:cNvPr id="6" name="Slide Number Placeholder 5"/>
          <p:cNvSpPr>
            <a:spLocks noGrp="1"/>
          </p:cNvSpPr>
          <p:nvPr>
            <p:ph type="sldNum" sz="quarter" idx="12"/>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a:p>
        </p:txBody>
      </p:sp>
    </p:spTree>
  </p:cSld>
  <p:clrMapOvr>
    <a:masterClrMapping/>
  </p:clrMapOvr>
  <p:transition spd="slow" advClick="0" advTm="0">
    <p:cover dir="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30551" y="206044"/>
            <a:ext cx="2057757" cy="4389999"/>
          </a:xfrm>
          <a:prstGeom prst="rect">
            <a:avLst/>
          </a:prstGeom>
        </p:spPr>
        <p:txBody>
          <a:bodyPr vert="eaVert" lIns="91432" tIns="45716" rIns="91432" bIns="45716"/>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457282" y="206044"/>
            <a:ext cx="6020845" cy="4389999"/>
          </a:xfrm>
          <a:prstGeom prst="rect">
            <a:avLst/>
          </a:prstGeom>
        </p:spPr>
        <p:txBody>
          <a:bodyPr vert="eaVert" lIns="91432" tIns="45716" rIns="91432" bIns="45716"/>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a:p>
        </p:txBody>
      </p:sp>
      <p:sp>
        <p:nvSpPr>
          <p:cNvPr id="5" name="Footer Placeholder 4"/>
          <p:cNvSpPr>
            <a:spLocks noGrp="1"/>
          </p:cNvSpPr>
          <p:nvPr>
            <p:ph type="ftr" sz="quarter" idx="11"/>
          </p:nvPr>
        </p:nvSpPr>
        <p:spPr>
          <a:xfrm>
            <a:off x="659280" y="4768735"/>
            <a:ext cx="2848470" cy="273928"/>
          </a:xfrm>
          <a:prstGeom prst="rect">
            <a:avLst/>
          </a:prstGeom>
        </p:spPr>
        <p:txBody>
          <a:bodyPr lIns="91432" tIns="45716" rIns="91432" bIns="45716"/>
          <a:lstStyle/>
          <a:p>
            <a:endParaRPr kumimoji="0" lang="en-US"/>
          </a:p>
        </p:txBody>
      </p:sp>
      <p:sp>
        <p:nvSpPr>
          <p:cNvPr id="6" name="Slide Number Placeholder 5"/>
          <p:cNvSpPr>
            <a:spLocks noGrp="1"/>
          </p:cNvSpPr>
          <p:nvPr>
            <p:ph type="sldNum" sz="quarter" idx="12"/>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a:p>
        </p:txBody>
      </p:sp>
    </p:spTree>
  </p:cSld>
  <p:clrMapOvr>
    <a:masterClrMapping/>
  </p:clrMapOvr>
  <p:transition spd="slow" advClick="0" advTm="0">
    <p:cover dir="rd"/>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5894246"/>
      </p:ext>
    </p:extLst>
  </p:cSld>
  <p:clrMapOvr>
    <a:masterClrMapping/>
  </p:clrMapOvr>
  <p:transition spd="slow" advClick="0" advTm="0">
    <p:cover dir="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457282" y="2"/>
            <a:ext cx="8231029" cy="1200521"/>
          </a:xfrm>
          <a:prstGeom prst="rect">
            <a:avLst/>
          </a:prstGeom>
        </p:spPr>
        <p:txBody>
          <a:bodyPr lIns="91432" tIns="45716" rIns="91432" bIns="45716"/>
          <a:lstStyle/>
          <a:p>
            <a:r>
              <a:rPr lang="zh-CN" altLang="en-US"/>
              <a:t>单击此处编辑母版标题样式</a:t>
            </a:r>
            <a:endParaRPr lang="en-US" dirty="0"/>
          </a:p>
        </p:txBody>
      </p:sp>
      <p:sp>
        <p:nvSpPr>
          <p:cNvPr id="3" name="Content Placeholder 2"/>
          <p:cNvSpPr>
            <a:spLocks noGrp="1"/>
          </p:cNvSpPr>
          <p:nvPr>
            <p:ph idx="1"/>
          </p:nvPr>
        </p:nvSpPr>
        <p:spPr>
          <a:xfrm>
            <a:off x="457282" y="1200521"/>
            <a:ext cx="8231029" cy="3395520"/>
          </a:xfrm>
          <a:prstGeom prst="rect">
            <a:avLst/>
          </a:prstGeom>
        </p:spPr>
        <p:txBody>
          <a:bodyPr lIns="91432" tIns="45716" rIns="91432" bIns="45716"/>
          <a:lstStyle>
            <a:lvl5pPr>
              <a:defRPr/>
            </a:lvl5pPr>
            <a:lvl6pPr>
              <a:defRPr/>
            </a:lvl6pPr>
            <a:lvl7pPr>
              <a:defRPr/>
            </a:lvl7pPr>
            <a:lvl8pPr>
              <a:defRPr/>
            </a:lvl8pPr>
            <a:lvl9pPr>
              <a:buFont typeface="Arial" pitchFamily="34" charset="0"/>
              <a:buChar char="•"/>
              <a:defRPr/>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a:p>
        </p:txBody>
      </p:sp>
      <p:sp>
        <p:nvSpPr>
          <p:cNvPr id="5" name="Footer Placeholder 4"/>
          <p:cNvSpPr>
            <a:spLocks noGrp="1"/>
          </p:cNvSpPr>
          <p:nvPr>
            <p:ph type="ftr" sz="quarter" idx="11"/>
          </p:nvPr>
        </p:nvSpPr>
        <p:spPr>
          <a:xfrm>
            <a:off x="659280" y="4768735"/>
            <a:ext cx="2848470" cy="273928"/>
          </a:xfrm>
          <a:prstGeom prst="rect">
            <a:avLst/>
          </a:prstGeom>
        </p:spPr>
        <p:txBody>
          <a:bodyPr lIns="91432" tIns="45716" rIns="91432" bIns="45716"/>
          <a:lstStyle/>
          <a:p>
            <a:endParaRPr kumimoji="0" lang="en-US"/>
          </a:p>
        </p:txBody>
      </p:sp>
      <p:sp>
        <p:nvSpPr>
          <p:cNvPr id="6" name="Slide Number Placeholder 5"/>
          <p:cNvSpPr>
            <a:spLocks noGrp="1"/>
          </p:cNvSpPr>
          <p:nvPr>
            <p:ph type="sldNum" sz="quarter" idx="12"/>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a:p>
        </p:txBody>
      </p:sp>
    </p:spTree>
  </p:cSld>
  <p:clrMapOvr>
    <a:masterClrMapping/>
  </p:clrMapOvr>
  <p:transition spd="slow" advClick="0" advTm="0">
    <p:cover dir="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722438" y="1029018"/>
            <a:ext cx="7773750" cy="1879386"/>
          </a:xfrm>
          <a:prstGeom prst="rect">
            <a:avLst/>
          </a:prstGeom>
        </p:spPr>
        <p:txBody>
          <a:bodyPr lIns="91432" tIns="45716" rIns="91432" bIns="45716"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722438" y="3052515"/>
            <a:ext cx="7773750" cy="849177"/>
          </a:xfrm>
          <a:prstGeom prst="rect">
            <a:avLst/>
          </a:prstGeom>
        </p:spPr>
        <p:txBody>
          <a:bodyPr lIns="91432" tIns="45716" rIns="91432" bIns="45716"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a:p>
        </p:txBody>
      </p:sp>
      <p:sp>
        <p:nvSpPr>
          <p:cNvPr id="5" name="Footer Placeholder 4"/>
          <p:cNvSpPr>
            <a:spLocks noGrp="1"/>
          </p:cNvSpPr>
          <p:nvPr>
            <p:ph type="ftr" sz="quarter" idx="11"/>
          </p:nvPr>
        </p:nvSpPr>
        <p:spPr>
          <a:xfrm>
            <a:off x="659280" y="4768735"/>
            <a:ext cx="2848470" cy="273928"/>
          </a:xfrm>
          <a:prstGeom prst="rect">
            <a:avLst/>
          </a:prstGeom>
        </p:spPr>
        <p:txBody>
          <a:bodyPr lIns="91432" tIns="45716" rIns="91432" bIns="45716"/>
          <a:lstStyle/>
          <a:p>
            <a:endParaRPr kumimoji="0" lang="en-US"/>
          </a:p>
        </p:txBody>
      </p:sp>
      <p:sp>
        <p:nvSpPr>
          <p:cNvPr id="6" name="Slide Number Placeholder 5"/>
          <p:cNvSpPr>
            <a:spLocks noGrp="1"/>
          </p:cNvSpPr>
          <p:nvPr>
            <p:ph type="sldNum" sz="quarter" idx="12"/>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a:p>
        </p:txBody>
      </p:sp>
      <p:sp>
        <p:nvSpPr>
          <p:cNvPr id="7" name="Oval 6"/>
          <p:cNvSpPr/>
          <p:nvPr/>
        </p:nvSpPr>
        <p:spPr>
          <a:xfrm>
            <a:off x="4496583" y="2944134"/>
            <a:ext cx="84787" cy="6359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6" rIns="91432" bIns="45716" rtlCol="0" anchor="ctr"/>
          <a:lstStyle/>
          <a:p>
            <a:pPr algn="ctr"/>
            <a:endParaRPr lang="en-US"/>
          </a:p>
        </p:txBody>
      </p:sp>
      <p:sp>
        <p:nvSpPr>
          <p:cNvPr id="8" name="Oval 7"/>
          <p:cNvSpPr/>
          <p:nvPr/>
        </p:nvSpPr>
        <p:spPr>
          <a:xfrm>
            <a:off x="4696640" y="2944134"/>
            <a:ext cx="84787" cy="6359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6" rIns="91432" bIns="45716" rtlCol="0" anchor="ctr"/>
          <a:lstStyle/>
          <a:p>
            <a:pPr algn="ctr"/>
            <a:endParaRPr lang="en-US"/>
          </a:p>
        </p:txBody>
      </p:sp>
      <p:sp>
        <p:nvSpPr>
          <p:cNvPr id="9" name="Oval 8"/>
          <p:cNvSpPr/>
          <p:nvPr/>
        </p:nvSpPr>
        <p:spPr>
          <a:xfrm>
            <a:off x="4297476" y="2944134"/>
            <a:ext cx="84787" cy="63599"/>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6" rIns="91432" bIns="45716" rtlCol="0" anchor="ctr"/>
          <a:lstStyle/>
          <a:p>
            <a:pPr algn="ctr"/>
            <a:endParaRPr lang="en-US"/>
          </a:p>
        </p:txBody>
      </p:sp>
    </p:spTree>
  </p:cSld>
  <p:clrMapOvr>
    <a:masterClrMapping/>
  </p:clrMapOvr>
  <p:transition spd="slow" advClick="0" advTm="0">
    <p:cover dir="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457282" y="2"/>
            <a:ext cx="8231029" cy="1200521"/>
          </a:xfrm>
          <a:prstGeom prst="rect">
            <a:avLst/>
          </a:prstGeom>
        </p:spPr>
        <p:txBody>
          <a:bodyPr lIns="91432" tIns="45716" rIns="91432" bIns="45716"/>
          <a:lstStyle/>
          <a:p>
            <a:r>
              <a:rPr lang="zh-CN" altLang="en-US"/>
              <a:t>单击此处编辑母版标题样式</a:t>
            </a:r>
            <a:endParaRPr lang="en-US"/>
          </a:p>
        </p:txBody>
      </p:sp>
      <p:sp>
        <p:nvSpPr>
          <p:cNvPr id="4" name="Content Placeholder 3"/>
          <p:cNvSpPr>
            <a:spLocks noGrp="1"/>
          </p:cNvSpPr>
          <p:nvPr>
            <p:ph sz="half" idx="2"/>
          </p:nvPr>
        </p:nvSpPr>
        <p:spPr>
          <a:xfrm>
            <a:off x="4649007" y="1200521"/>
            <a:ext cx="4039301" cy="3395520"/>
          </a:xfrm>
          <a:prstGeom prst="rect">
            <a:avLst/>
          </a:prstGeom>
        </p:spPr>
        <p:txBody>
          <a:bodyPr lIns="91432" tIns="45716" rIns="91432" bIns="45716"/>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a:p>
        </p:txBody>
      </p:sp>
      <p:sp>
        <p:nvSpPr>
          <p:cNvPr id="6" name="Footer Placeholder 5"/>
          <p:cNvSpPr>
            <a:spLocks noGrp="1"/>
          </p:cNvSpPr>
          <p:nvPr>
            <p:ph type="ftr" sz="quarter" idx="11"/>
          </p:nvPr>
        </p:nvSpPr>
        <p:spPr>
          <a:xfrm>
            <a:off x="659280" y="4768735"/>
            <a:ext cx="2848470" cy="273928"/>
          </a:xfrm>
          <a:prstGeom prst="rect">
            <a:avLst/>
          </a:prstGeom>
        </p:spPr>
        <p:txBody>
          <a:bodyPr lIns="91432" tIns="45716" rIns="91432" bIns="45716"/>
          <a:lstStyle/>
          <a:p>
            <a:endParaRPr kumimoji="0" lang="en-US"/>
          </a:p>
        </p:txBody>
      </p:sp>
      <p:sp>
        <p:nvSpPr>
          <p:cNvPr id="7" name="Slide Number Placeholder 6"/>
          <p:cNvSpPr>
            <a:spLocks noGrp="1"/>
          </p:cNvSpPr>
          <p:nvPr>
            <p:ph type="sldNum" sz="quarter" idx="12"/>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a:p>
        </p:txBody>
      </p:sp>
      <p:sp>
        <p:nvSpPr>
          <p:cNvPr id="9" name="Content Placeholder 8"/>
          <p:cNvSpPr>
            <a:spLocks noGrp="1"/>
          </p:cNvSpPr>
          <p:nvPr>
            <p:ph sz="quarter" idx="13"/>
          </p:nvPr>
        </p:nvSpPr>
        <p:spPr>
          <a:xfrm>
            <a:off x="365823" y="1200521"/>
            <a:ext cx="4042350" cy="3395758"/>
          </a:xfrm>
          <a:prstGeom prst="rect">
            <a:avLst/>
          </a:prstGeom>
        </p:spPr>
        <p:txBody>
          <a:bodyPr lIns="91432" tIns="45716" rIns="91432" bIns="45716"/>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Tree>
  </p:cSld>
  <p:clrMapOvr>
    <a:masterClrMapping/>
  </p:clrMapOvr>
  <p:transition spd="slow" advClick="0" advTm="0">
    <p:cover dir="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457282" y="2"/>
            <a:ext cx="8231029" cy="1200521"/>
          </a:xfrm>
          <a:prstGeom prst="rect">
            <a:avLst/>
          </a:prstGeom>
        </p:spPr>
        <p:txBody>
          <a:bodyPr lIns="91432" tIns="45716" rIns="91432" bIns="45716"/>
          <a:lstStyle>
            <a:lvl1pPr>
              <a:defRPr/>
            </a:lvl1pPr>
          </a:lstStyle>
          <a:p>
            <a:r>
              <a:rPr lang="zh-CN" altLang="en-US"/>
              <a:t>单击此处编辑母版标题样式</a:t>
            </a:r>
            <a:endParaRPr lang="en-US"/>
          </a:p>
        </p:txBody>
      </p:sp>
      <p:sp>
        <p:nvSpPr>
          <p:cNvPr id="3" name="Text Placeholder 2"/>
          <p:cNvSpPr>
            <a:spLocks noGrp="1"/>
          </p:cNvSpPr>
          <p:nvPr>
            <p:ph type="body" idx="1"/>
          </p:nvPr>
        </p:nvSpPr>
        <p:spPr>
          <a:xfrm>
            <a:off x="457279" y="1200523"/>
            <a:ext cx="4040890" cy="457341"/>
          </a:xfrm>
          <a:prstGeom prst="rect">
            <a:avLst/>
          </a:prstGeom>
        </p:spPr>
        <p:txBody>
          <a:bodyPr lIns="91432" tIns="45716" rIns="91432" bIns="45716"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5" name="Text Placeholder 4"/>
          <p:cNvSpPr>
            <a:spLocks noGrp="1"/>
          </p:cNvSpPr>
          <p:nvPr>
            <p:ph type="body" sz="quarter" idx="3"/>
          </p:nvPr>
        </p:nvSpPr>
        <p:spPr>
          <a:xfrm>
            <a:off x="4649008" y="1200523"/>
            <a:ext cx="4042477" cy="457341"/>
          </a:xfrm>
          <a:prstGeom prst="rect">
            <a:avLst/>
          </a:prstGeom>
        </p:spPr>
        <p:txBody>
          <a:bodyPr lIns="91432" tIns="45716" rIns="91432" bIns="45716"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7" name="Date Placeholder 6"/>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a:p>
        </p:txBody>
      </p:sp>
      <p:sp>
        <p:nvSpPr>
          <p:cNvPr id="8" name="Footer Placeholder 7"/>
          <p:cNvSpPr>
            <a:spLocks noGrp="1"/>
          </p:cNvSpPr>
          <p:nvPr>
            <p:ph type="ftr" sz="quarter" idx="11"/>
          </p:nvPr>
        </p:nvSpPr>
        <p:spPr>
          <a:xfrm>
            <a:off x="659280" y="4768735"/>
            <a:ext cx="2848470" cy="273928"/>
          </a:xfrm>
          <a:prstGeom prst="rect">
            <a:avLst/>
          </a:prstGeom>
        </p:spPr>
        <p:txBody>
          <a:bodyPr lIns="91432" tIns="45716" rIns="91432" bIns="45716"/>
          <a:lstStyle/>
          <a:p>
            <a:endParaRPr kumimoji="0" lang="en-US"/>
          </a:p>
        </p:txBody>
      </p:sp>
      <p:sp>
        <p:nvSpPr>
          <p:cNvPr id="9" name="Slide Number Placeholder 8"/>
          <p:cNvSpPr>
            <a:spLocks noGrp="1"/>
          </p:cNvSpPr>
          <p:nvPr>
            <p:ph type="sldNum" sz="quarter" idx="12"/>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a:p>
        </p:txBody>
      </p:sp>
      <p:sp>
        <p:nvSpPr>
          <p:cNvPr id="11" name="Content Placeholder 10"/>
          <p:cNvSpPr>
            <a:spLocks noGrp="1"/>
          </p:cNvSpPr>
          <p:nvPr>
            <p:ph sz="quarter" idx="13"/>
          </p:nvPr>
        </p:nvSpPr>
        <p:spPr>
          <a:xfrm>
            <a:off x="457279" y="1660149"/>
            <a:ext cx="4042350" cy="2936130"/>
          </a:xfrm>
          <a:prstGeom prst="rect">
            <a:avLst/>
          </a:prstGeom>
        </p:spPr>
        <p:txBody>
          <a:bodyPr lIns="91432" tIns="45716" rIns="91432" bIns="45716"/>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3" name="Content Placeholder 12"/>
          <p:cNvSpPr>
            <a:spLocks noGrp="1"/>
          </p:cNvSpPr>
          <p:nvPr>
            <p:ph sz="quarter" idx="14"/>
          </p:nvPr>
        </p:nvSpPr>
        <p:spPr>
          <a:xfrm>
            <a:off x="4673395" y="1660149"/>
            <a:ext cx="4042350" cy="2935796"/>
          </a:xfrm>
          <a:prstGeom prst="rect">
            <a:avLst/>
          </a:prstGeom>
        </p:spPr>
        <p:txBody>
          <a:bodyPr lIns="91432" tIns="45716" rIns="91432" bIns="45716"/>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Tree>
  </p:cSld>
  <p:clrMapOvr>
    <a:masterClrMapping/>
  </p:clrMapOvr>
  <p:transition spd="slow" advClick="0" advTm="0">
    <p:cover dir="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457282" y="2"/>
            <a:ext cx="8231029" cy="1200521"/>
          </a:xfrm>
          <a:prstGeom prst="rect">
            <a:avLst/>
          </a:prstGeom>
        </p:spPr>
        <p:txBody>
          <a:bodyPr lIns="91432" tIns="45716" rIns="91432" bIns="45716"/>
          <a:lstStyle/>
          <a:p>
            <a:r>
              <a:rPr lang="zh-CN" altLang="en-US"/>
              <a:t>单击此处编辑母版标题样式</a:t>
            </a:r>
            <a:endParaRPr lang="en-US" dirty="0"/>
          </a:p>
        </p:txBody>
      </p:sp>
      <p:sp>
        <p:nvSpPr>
          <p:cNvPr id="3" name="Date Placeholder 2"/>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a:p>
        </p:txBody>
      </p:sp>
      <p:sp>
        <p:nvSpPr>
          <p:cNvPr id="4" name="Footer Placeholder 3"/>
          <p:cNvSpPr>
            <a:spLocks noGrp="1"/>
          </p:cNvSpPr>
          <p:nvPr>
            <p:ph type="ftr" sz="quarter" idx="11"/>
          </p:nvPr>
        </p:nvSpPr>
        <p:spPr>
          <a:xfrm>
            <a:off x="659280" y="4768735"/>
            <a:ext cx="2848470" cy="273928"/>
          </a:xfrm>
          <a:prstGeom prst="rect">
            <a:avLst/>
          </a:prstGeom>
        </p:spPr>
        <p:txBody>
          <a:bodyPr lIns="91432" tIns="45716" rIns="91432" bIns="45716"/>
          <a:lstStyle/>
          <a:p>
            <a:endParaRPr kumimoji="0" lang="en-US"/>
          </a:p>
        </p:txBody>
      </p:sp>
      <p:sp>
        <p:nvSpPr>
          <p:cNvPr id="5" name="Slide Number Placeholder 4"/>
          <p:cNvSpPr>
            <a:spLocks noGrp="1"/>
          </p:cNvSpPr>
          <p:nvPr>
            <p:ph type="sldNum" sz="quarter" idx="12"/>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a:p>
        </p:txBody>
      </p:sp>
    </p:spTree>
  </p:cSld>
  <p:clrMapOvr>
    <a:masterClrMapping/>
  </p:clrMapOvr>
  <p:transition spd="slow" advClick="0" advTm="0">
    <p:cover dir="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cSld>
  <p:clrMapOvr>
    <a:masterClrMapping/>
  </p:clrMapOvr>
  <p:transition spd="slow" advClick="0" advTm="0">
    <p:cover dir="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5908114" y="200087"/>
            <a:ext cx="3008835" cy="1572110"/>
          </a:xfrm>
          <a:prstGeom prst="rect">
            <a:avLst/>
          </a:prstGeom>
        </p:spPr>
        <p:txBody>
          <a:bodyPr lIns="91432" tIns="45716" rIns="91432" bIns="45716" anchor="b"/>
          <a:lstStyle>
            <a:lvl1pPr algn="ctr">
              <a:lnSpc>
                <a:spcPct val="100000"/>
              </a:lnSpc>
              <a:defRPr sz="2800" b="0">
                <a:effectLst>
                  <a:outerShdw blurRad="50800" dist="25400" dir="5400000" algn="t" rotWithShape="0">
                    <a:prstClr val="black">
                      <a:alpha val="25000"/>
                    </a:prstClr>
                  </a:outerShdw>
                </a:effectLst>
              </a:defRPr>
            </a:lvl1pPr>
          </a:lstStyle>
          <a:p>
            <a:r>
              <a:rPr lang="zh-CN" altLang="en-US"/>
              <a:t>单击此处编辑母版标题样式</a:t>
            </a:r>
            <a:endParaRPr lang="en-US" dirty="0"/>
          </a:p>
        </p:txBody>
      </p:sp>
      <p:sp>
        <p:nvSpPr>
          <p:cNvPr id="3" name="Content Placeholder 2"/>
          <p:cNvSpPr>
            <a:spLocks noGrp="1"/>
          </p:cNvSpPr>
          <p:nvPr>
            <p:ph idx="1"/>
          </p:nvPr>
        </p:nvSpPr>
        <p:spPr>
          <a:xfrm>
            <a:off x="719264" y="204851"/>
            <a:ext cx="4996731" cy="4391190"/>
          </a:xfrm>
          <a:prstGeom prst="rect">
            <a:avLst/>
          </a:prstGeom>
        </p:spPr>
        <p:txBody>
          <a:bodyPr lIns="91432" tIns="45716" rIns="91432" bIns="45716"/>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5908114" y="1829365"/>
            <a:ext cx="3008835" cy="2766676"/>
          </a:xfrm>
          <a:prstGeom prst="rect">
            <a:avLst/>
          </a:prstGeom>
        </p:spPr>
        <p:txBody>
          <a:bodyPr lIns="91432" tIns="45716" rIns="91432" bIns="45716">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a:p>
        </p:txBody>
      </p:sp>
      <p:sp>
        <p:nvSpPr>
          <p:cNvPr id="6" name="Footer Placeholder 5"/>
          <p:cNvSpPr>
            <a:spLocks noGrp="1"/>
          </p:cNvSpPr>
          <p:nvPr>
            <p:ph type="ftr" sz="quarter" idx="11"/>
          </p:nvPr>
        </p:nvSpPr>
        <p:spPr>
          <a:xfrm>
            <a:off x="659280" y="4768735"/>
            <a:ext cx="2848470" cy="273928"/>
          </a:xfrm>
          <a:prstGeom prst="rect">
            <a:avLst/>
          </a:prstGeom>
        </p:spPr>
        <p:txBody>
          <a:bodyPr lIns="91432" tIns="45716" rIns="91432" bIns="45716"/>
          <a:lstStyle/>
          <a:p>
            <a:endParaRPr kumimoji="0" lang="en-US"/>
          </a:p>
        </p:txBody>
      </p:sp>
      <p:sp>
        <p:nvSpPr>
          <p:cNvPr id="7" name="Slide Number Placeholder 6"/>
          <p:cNvSpPr>
            <a:spLocks noGrp="1"/>
          </p:cNvSpPr>
          <p:nvPr>
            <p:ph type="sldNum" sz="quarter" idx="12"/>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a:p>
        </p:txBody>
      </p:sp>
    </p:spTree>
  </p:cSld>
  <p:clrMapOvr>
    <a:masterClrMapping/>
  </p:clrMapOvr>
  <p:transition spd="slow" advClick="0" advTm="0">
    <p:cover dir="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679868" y="171503"/>
            <a:ext cx="5712816" cy="671720"/>
          </a:xfrm>
          <a:prstGeom prst="rect">
            <a:avLst/>
          </a:prstGeom>
        </p:spPr>
        <p:txBody>
          <a:bodyPr lIns="91432" tIns="45716" rIns="91432" bIns="45716" anchor="b"/>
          <a:lstStyle>
            <a:lvl1pPr algn="ctr">
              <a:lnSpc>
                <a:spcPct val="100000"/>
              </a:lnSpc>
              <a:defRPr sz="2800" b="0"/>
            </a:lvl1pPr>
          </a:lstStyle>
          <a:p>
            <a:r>
              <a:rPr lang="zh-CN" altLang="en-US"/>
              <a:t>单击此处编辑母版标题样式</a:t>
            </a:r>
            <a:endParaRPr lang="en-US" dirty="0"/>
          </a:p>
        </p:txBody>
      </p:sp>
      <p:sp>
        <p:nvSpPr>
          <p:cNvPr id="3" name="Picture Placeholder 2"/>
          <p:cNvSpPr>
            <a:spLocks noGrp="1"/>
          </p:cNvSpPr>
          <p:nvPr>
            <p:ph type="pic" idx="1"/>
          </p:nvPr>
        </p:nvSpPr>
        <p:spPr>
          <a:xfrm>
            <a:off x="1508390" y="857515"/>
            <a:ext cx="6055775" cy="3406834"/>
          </a:xfrm>
          <a:prstGeom prst="rect">
            <a:avLst/>
          </a:prstGeom>
          <a:ln w="76200">
            <a:solidFill>
              <a:schemeClr val="bg1"/>
            </a:solidFill>
          </a:ln>
          <a:effectLst>
            <a:outerShdw blurRad="88900" dist="50800" dir="5400000" algn="ctr" rotWithShape="0">
              <a:srgbClr val="000000">
                <a:alpha val="25000"/>
              </a:srgbClr>
            </a:outerShdw>
          </a:effectLst>
        </p:spPr>
        <p:txBody>
          <a:bodyPr lIns="91432" tIns="45716" rIns="91432" bIns="45716"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679868" y="4359033"/>
            <a:ext cx="5712816" cy="400174"/>
          </a:xfrm>
          <a:prstGeom prst="rect">
            <a:avLst/>
          </a:prstGeom>
        </p:spPr>
        <p:txBody>
          <a:bodyPr lIns="91432" tIns="45716" rIns="91432" bIns="45716">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6364453" y="4768735"/>
            <a:ext cx="2086337" cy="273928"/>
          </a:xfrm>
          <a:prstGeom prst="rect">
            <a:avLst/>
          </a:prstGeom>
        </p:spPr>
        <p:txBody>
          <a:bodyPr lIns="91432" tIns="45716" rIns="91432" bIns="45716"/>
          <a:lstStyle/>
          <a:p>
            <a:pPr eaLnBrk="1" latinLnBrk="0" hangingPunct="1"/>
            <a:fld id="{544213AF-26F6-41FA-8D85-E2C5388D6E58}" type="datetimeFigureOut">
              <a:rPr lang="en-US" smtClean="0"/>
              <a:pPr eaLnBrk="1" latinLnBrk="0" hangingPunct="1"/>
              <a:t>6/5/2017</a:t>
            </a:fld>
            <a:endParaRPr lang="en-US">
              <a:solidFill>
                <a:schemeClr val="tx1"/>
              </a:solidFill>
            </a:endParaRPr>
          </a:p>
        </p:txBody>
      </p:sp>
      <p:sp>
        <p:nvSpPr>
          <p:cNvPr id="6" name="Footer Placeholder 5"/>
          <p:cNvSpPr>
            <a:spLocks noGrp="1"/>
          </p:cNvSpPr>
          <p:nvPr>
            <p:ph type="ftr" sz="quarter" idx="11"/>
          </p:nvPr>
        </p:nvSpPr>
        <p:spPr>
          <a:xfrm>
            <a:off x="659280" y="4768735"/>
            <a:ext cx="2848470" cy="273928"/>
          </a:xfrm>
          <a:prstGeom prst="rect">
            <a:avLst/>
          </a:prstGeom>
        </p:spPr>
        <p:txBody>
          <a:bodyPr lIns="91432" tIns="45716" rIns="91432" bIns="45716"/>
          <a:lstStyle/>
          <a:p>
            <a:endParaRPr kumimoji="0" lang="en-US">
              <a:solidFill>
                <a:schemeClr val="tx1"/>
              </a:solidFill>
            </a:endParaRPr>
          </a:p>
        </p:txBody>
      </p:sp>
      <p:sp>
        <p:nvSpPr>
          <p:cNvPr id="7" name="Slide Number Placeholder 6"/>
          <p:cNvSpPr>
            <a:spLocks noGrp="1"/>
          </p:cNvSpPr>
          <p:nvPr>
            <p:ph type="sldNum" sz="quarter" idx="12"/>
          </p:nvPr>
        </p:nvSpPr>
        <p:spPr>
          <a:xfrm>
            <a:off x="8544762" y="4768735"/>
            <a:ext cx="562073" cy="273928"/>
          </a:xfrm>
          <a:prstGeom prst="rect">
            <a:avLst/>
          </a:prstGeom>
        </p:spPr>
        <p:txBody>
          <a:bodyPr lIns="91432" tIns="45716" rIns="91432" bIns="45716"/>
          <a:lstStyle/>
          <a:p>
            <a:fld id="{D5BBC35B-A44B-4119-B8DA-DE9E3DFADA20}" type="slidenum">
              <a:rPr kumimoji="0" lang="en-US" smtClean="0"/>
              <a:pPr eaLnBrk="1" latinLnBrk="0" hangingPunct="1"/>
              <a:t>‹#›</a:t>
            </a:fld>
            <a:endParaRPr kumimoji="0" lang="en-US">
              <a:solidFill>
                <a:schemeClr val="tx1"/>
              </a:solidFill>
            </a:endParaRPr>
          </a:p>
        </p:txBody>
      </p:sp>
    </p:spTree>
  </p:cSld>
  <p:clrMapOvr>
    <a:masterClrMapping/>
  </p:clrMapOvr>
  <p:transition spd="slow" advClick="0" advTm="0">
    <p:cover dir="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2" descr="C:\Users\Administrator\Desktop\图片1.jpg"/>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9525" y="-3968"/>
            <a:ext cx="9136064" cy="5149056"/>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58" r:id="rId12"/>
  </p:sldLayoutIdLst>
  <p:transition spd="slow" advClick="0" advTm="0">
    <p:cover dir="rd"/>
  </p:transition>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742"/>
            <a:ext cx="9145588" cy="5145087"/>
          </a:xfrm>
          <a:prstGeom prst="rect">
            <a:avLst/>
          </a:prstGeom>
        </p:spPr>
      </p:pic>
      <p:sp>
        <p:nvSpPr>
          <p:cNvPr id="5" name="TextBox 4"/>
          <p:cNvSpPr txBox="1"/>
          <p:nvPr/>
        </p:nvSpPr>
        <p:spPr>
          <a:xfrm>
            <a:off x="186534" y="1650991"/>
            <a:ext cx="4414991" cy="483209"/>
          </a:xfrm>
          <a:prstGeom prst="rect">
            <a:avLst/>
          </a:prstGeom>
          <a:noFill/>
        </p:spPr>
        <p:txBody>
          <a:bodyPr wrap="none" rtlCol="0">
            <a:spAutoFit/>
          </a:bodyPr>
          <a:lstStyle/>
          <a:p>
            <a:r>
              <a:rPr lang="zh-CN" altLang="en-US" sz="2540" dirty="0">
                <a:solidFill>
                  <a:srgbClr val="0070C0"/>
                </a:solidFill>
                <a:latin typeface="微软雅黑" pitchFamily="34" charset="-122"/>
                <a:ea typeface="微软雅黑" pitchFamily="34" charset="-122"/>
              </a:rPr>
              <a:t>信息与软件工程学院本科答辩</a:t>
            </a:r>
          </a:p>
        </p:txBody>
      </p:sp>
      <p:sp>
        <p:nvSpPr>
          <p:cNvPr id="6" name="TextBox 5"/>
          <p:cNvSpPr txBox="1"/>
          <p:nvPr/>
        </p:nvSpPr>
        <p:spPr>
          <a:xfrm>
            <a:off x="421996" y="2203477"/>
            <a:ext cx="3750706" cy="646331"/>
          </a:xfrm>
          <a:prstGeom prst="rect">
            <a:avLst/>
          </a:prstGeom>
          <a:noFill/>
        </p:spPr>
        <p:txBody>
          <a:bodyPr wrap="square" rtlCol="0">
            <a:spAutoFit/>
          </a:bodyPr>
          <a:lstStyle/>
          <a:p>
            <a:r>
              <a:rPr lang="zh-CN" altLang="en-US" b="1" dirty="0">
                <a:solidFill>
                  <a:srgbClr val="0070C0"/>
                </a:solidFill>
                <a:latin typeface="微软雅黑" pitchFamily="34" charset="-122"/>
                <a:ea typeface="微软雅黑" pitchFamily="34" charset="-122"/>
              </a:rPr>
              <a:t>作业帮高并发场景下的稳定服务端功能实现</a:t>
            </a:r>
            <a:endParaRPr lang="en-US" altLang="zh-CN" b="1" dirty="0">
              <a:solidFill>
                <a:srgbClr val="0070C0"/>
              </a:solidFill>
              <a:latin typeface="微软雅黑" pitchFamily="34" charset="-122"/>
              <a:ea typeface="微软雅黑" pitchFamily="34" charset="-122"/>
            </a:endParaRPr>
          </a:p>
        </p:txBody>
      </p:sp>
      <p:cxnSp>
        <p:nvCxnSpPr>
          <p:cNvPr id="7" name="直接连接符 6"/>
          <p:cNvCxnSpPr/>
          <p:nvPr/>
        </p:nvCxnSpPr>
        <p:spPr>
          <a:xfrm>
            <a:off x="457563" y="2159314"/>
            <a:ext cx="3829451" cy="0"/>
          </a:xfrm>
          <a:prstGeom prst="line">
            <a:avLst/>
          </a:prstGeom>
          <a:ln>
            <a:solidFill>
              <a:srgbClr val="007A5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375022" y="915021"/>
            <a:ext cx="1992854" cy="971804"/>
          </a:xfrm>
          <a:prstGeom prst="rect">
            <a:avLst/>
          </a:prstGeom>
          <a:noFill/>
        </p:spPr>
        <p:txBody>
          <a:bodyPr wrap="none" rtlCol="0">
            <a:spAutoFit/>
          </a:bodyPr>
          <a:lstStyle/>
          <a:p>
            <a:r>
              <a:rPr lang="en-US" altLang="zh-CN" sz="5715" dirty="0">
                <a:solidFill>
                  <a:srgbClr val="0070C0"/>
                </a:solidFill>
                <a:latin typeface="方正兰亭特黑_GBK" pitchFamily="2" charset="-122"/>
                <a:ea typeface="方正兰亭特黑_GBK" pitchFamily="2" charset="-122"/>
              </a:rPr>
              <a:t>2017</a:t>
            </a:r>
            <a:endParaRPr lang="zh-CN" altLang="en-US" sz="5715" dirty="0">
              <a:solidFill>
                <a:srgbClr val="0070C0"/>
              </a:solidFill>
              <a:latin typeface="方正兰亭特黑_GBK" pitchFamily="2" charset="-122"/>
              <a:ea typeface="方正兰亭特黑_GBK" pitchFamily="2" charset="-122"/>
            </a:endParaRPr>
          </a:p>
        </p:txBody>
      </p:sp>
      <p:sp>
        <p:nvSpPr>
          <p:cNvPr id="10" name="AutoShape 10" descr="http://img1.imgtn.bdimg.com/it/u=1542302081,3512164783&amp;fm=214&amp;gp=0.jpg"/>
          <p:cNvSpPr>
            <a:spLocks noChangeAspect="1" noChangeArrowheads="1"/>
          </p:cNvSpPr>
          <p:nvPr/>
        </p:nvSpPr>
        <p:spPr bwMode="auto">
          <a:xfrm>
            <a:off x="4451828" y="2451578"/>
            <a:ext cx="241933" cy="24193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72580" tIns="36290" rIns="72580" bIns="36290" numCol="1" anchor="t" anchorCtr="0" compatLnSpc="1">
            <a:prstTxWarp prst="textNoShape">
              <a:avLst/>
            </a:prstTxWarp>
          </a:bodyPr>
          <a:lstStyle/>
          <a:p>
            <a:endParaRPr lang="zh-CN" altLang="en-US"/>
          </a:p>
        </p:txBody>
      </p:sp>
      <p:pic>
        <p:nvPicPr>
          <p:cNvPr id="13" name="图片 12"/>
          <p:cNvPicPr>
            <a:picLocks noChangeAspect="1"/>
          </p:cNvPicPr>
          <p:nvPr/>
        </p:nvPicPr>
        <p:blipFill>
          <a:blip r:embed="rId4"/>
          <a:stretch>
            <a:fillRect/>
          </a:stretch>
        </p:blipFill>
        <p:spPr>
          <a:xfrm>
            <a:off x="4868458" y="210489"/>
            <a:ext cx="4416693" cy="3352671"/>
          </a:xfrm>
          <a:prstGeom prst="rect">
            <a:avLst/>
          </a:prstGeom>
        </p:spPr>
      </p:pic>
    </p:spTree>
    <p:extLst>
      <p:ext uri="{BB962C8B-B14F-4D97-AF65-F5344CB8AC3E}">
        <p14:creationId xmlns:p14="http://schemas.microsoft.com/office/powerpoint/2010/main" val="3913435220"/>
      </p:ext>
    </p:extLst>
  </p:cSld>
  <p:clrMapOvr>
    <a:masterClrMapping/>
  </p:clrMapOvr>
  <p:transition spd="slow" advTm="5642">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withEffect">
                                  <p:stCondLst>
                                    <p:cond delay="400"/>
                                  </p:stCondLst>
                                  <p:childTnLst>
                                    <p:set>
                                      <p:cBhvr>
                                        <p:cTn id="6" dur="1" fill="hold">
                                          <p:stCondLst>
                                            <p:cond delay="0"/>
                                          </p:stCondLst>
                                        </p:cTn>
                                        <p:tgtEl>
                                          <p:spTgt spid="8"/>
                                        </p:tgtEl>
                                        <p:attrNameLst>
                                          <p:attrName>style.visibility</p:attrName>
                                        </p:attrNameLst>
                                      </p:cBhvr>
                                      <p:to>
                                        <p:strVal val="visible"/>
                                      </p:to>
                                    </p:set>
                                    <p:animEffect transition="in" filter="wheel(2)">
                                      <p:cBhvr>
                                        <p:cTn id="7" dur="1400"/>
                                        <p:tgtEl>
                                          <p:spTgt spid="8"/>
                                        </p:tgtEl>
                                      </p:cBhvr>
                                    </p:animEffect>
                                  </p:childTnLst>
                                </p:cTn>
                              </p:par>
                              <p:par>
                                <p:cTn id="8" presetID="42" presetClass="entr" presetSubtype="0" fill="hold" grpId="0" nodeType="withEffect">
                                  <p:stCondLst>
                                    <p:cond delay="18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par>
                                <p:cTn id="13" presetID="22" presetClass="entr" presetSubtype="8" fill="hold" nodeType="withEffect">
                                  <p:stCondLst>
                                    <p:cond delay="280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par>
                                <p:cTn id="16" presetID="42" presetClass="entr" presetSubtype="0" fill="hold" grpId="0" nodeType="withEffect">
                                  <p:stCondLst>
                                    <p:cond delay="310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anim calcmode="lin" valueType="num">
                                      <p:cBhvr>
                                        <p:cTn id="19" dur="1000" fill="hold"/>
                                        <p:tgtEl>
                                          <p:spTgt spid="6"/>
                                        </p:tgtEl>
                                        <p:attrNameLst>
                                          <p:attrName>ppt_x</p:attrName>
                                        </p:attrNameLst>
                                      </p:cBhvr>
                                      <p:tavLst>
                                        <p:tav tm="0">
                                          <p:val>
                                            <p:strVal val="#ppt_x"/>
                                          </p:val>
                                        </p:tav>
                                        <p:tav tm="100000">
                                          <p:val>
                                            <p:strVal val="#ppt_x"/>
                                          </p:val>
                                        </p:tav>
                                      </p:tavLst>
                                    </p:anim>
                                    <p:anim calcmode="lin" valueType="num">
                                      <p:cBhvr>
                                        <p:cTn id="2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Lst>
  </p:timing>
  <p:extLst mod="1">
    <p:ext uri="{E180D4A7-C9FB-4DFB-919C-405C955672EB}">
      <p14:showEvtLst xmlns:p14="http://schemas.microsoft.com/office/powerpoint/2010/main">
        <p14:playEvt time="0" objId="2"/>
      </p14:showEvtLst>
    </p:ext>
  </p:extLs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7" name="矩形 3"/>
          <p:cNvSpPr>
            <a:spLocks noChangeArrowheads="1"/>
          </p:cNvSpPr>
          <p:nvPr/>
        </p:nvSpPr>
        <p:spPr bwMode="auto">
          <a:xfrm>
            <a:off x="1145443" y="200077"/>
            <a:ext cx="1467050" cy="477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spcBef>
                <a:spcPct val="0"/>
              </a:spcBef>
              <a:buNone/>
            </a:pPr>
            <a:r>
              <a:rPr lang="zh-CN" altLang="en-US" sz="2500" b="1" dirty="0">
                <a:solidFill>
                  <a:srgbClr val="0067B4"/>
                </a:solidFill>
                <a:latin typeface="Arial" panose="020B0604020202020204" pitchFamily="34" charset="0"/>
                <a:cs typeface="Arial" panose="020B0604020202020204" pitchFamily="34" charset="0"/>
              </a:rPr>
              <a:t>数据回归</a:t>
            </a:r>
          </a:p>
        </p:txBody>
      </p:sp>
      <p:grpSp>
        <p:nvGrpSpPr>
          <p:cNvPr id="88" name="组合 87"/>
          <p:cNvGrpSpPr/>
          <p:nvPr/>
        </p:nvGrpSpPr>
        <p:grpSpPr>
          <a:xfrm>
            <a:off x="575653" y="254869"/>
            <a:ext cx="263341" cy="395013"/>
            <a:chOff x="5284519" y="1508166"/>
            <a:chExt cx="213756" cy="427512"/>
          </a:xfrm>
        </p:grpSpPr>
        <p:cxnSp>
          <p:nvCxnSpPr>
            <p:cNvPr id="89" name="直接连接符 88"/>
            <p:cNvCxnSpPr/>
            <p:nvPr/>
          </p:nvCxnSpPr>
          <p:spPr>
            <a:xfrm>
              <a:off x="5284519" y="1508166"/>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5284519" y="1721922"/>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a:off x="1081790" y="743744"/>
            <a:ext cx="8063798" cy="0"/>
          </a:xfrm>
          <a:prstGeom prst="line">
            <a:avLst/>
          </a:prstGeom>
          <a:ln w="12700">
            <a:solidFill>
              <a:srgbClr val="0067B4"/>
            </a:solidFill>
          </a:ln>
        </p:spPr>
        <p:style>
          <a:lnRef idx="1">
            <a:schemeClr val="accent1"/>
          </a:lnRef>
          <a:fillRef idx="0">
            <a:schemeClr val="accent1"/>
          </a:fillRef>
          <a:effectRef idx="0">
            <a:schemeClr val="accent1"/>
          </a:effectRef>
          <a:fontRef idx="minor">
            <a:schemeClr val="tx1"/>
          </a:fontRef>
        </p:style>
      </p:cxnSp>
      <p:sp>
        <p:nvSpPr>
          <p:cNvPr id="465" name="Content Placeholder 2"/>
          <p:cNvSpPr txBox="1">
            <a:spLocks/>
          </p:cNvSpPr>
          <p:nvPr/>
        </p:nvSpPr>
        <p:spPr>
          <a:xfrm>
            <a:off x="6456522" y="677122"/>
            <a:ext cx="2820194" cy="4410021"/>
          </a:xfrm>
          <a:prstGeom prst="rect">
            <a:avLst/>
          </a:prstGeom>
        </p:spPr>
        <p:txBody>
          <a:bodyPr lIns="68589" tIns="34295" rIns="68589" bIns="34295">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buNone/>
            </a:pPr>
            <a:r>
              <a:rPr lang="zh-CN" altLang="en-US" sz="1400" dirty="0">
                <a:solidFill>
                  <a:schemeClr val="accent3">
                    <a:lumMod val="50000"/>
                  </a:schemeClr>
                </a:solidFill>
                <a:latin typeface="微软雅黑" pitchFamily="34" charset="-122"/>
                <a:ea typeface="微软雅黑" pitchFamily="34" charset="-122"/>
              </a:rPr>
              <a:t>数据统计</a:t>
            </a:r>
            <a:endParaRPr lang="en-US" altLang="zh-CN" sz="1400" b="0" dirty="0">
              <a:latin typeface="微软雅黑" pitchFamily="34" charset="-122"/>
              <a:ea typeface="微软雅黑" pitchFamily="34" charset="-122"/>
            </a:endParaRPr>
          </a:p>
          <a:p>
            <a:pPr marL="0" indent="0">
              <a:lnSpc>
                <a:spcPct val="130000"/>
              </a:lnSpc>
              <a:buNone/>
            </a:pPr>
            <a:r>
              <a:rPr lang="en-US" altLang="zh-CN" sz="1200" b="0" dirty="0">
                <a:latin typeface="微软雅黑" pitchFamily="34" charset="-122"/>
                <a:ea typeface="微软雅黑" pitchFamily="34" charset="-122"/>
              </a:rPr>
              <a:t>1.</a:t>
            </a:r>
            <a:r>
              <a:rPr lang="zh-CN" altLang="en-US" sz="1200" b="0" dirty="0">
                <a:latin typeface="微软雅黑" pitchFamily="34" charset="-122"/>
                <a:ea typeface="微软雅黑" pitchFamily="34" charset="-122"/>
              </a:rPr>
              <a:t>用户操作</a:t>
            </a:r>
            <a:endParaRPr lang="en-US" altLang="zh-CN" sz="1200" b="0" dirty="0">
              <a:latin typeface="微软雅黑" pitchFamily="34" charset="-122"/>
              <a:ea typeface="微软雅黑" pitchFamily="34" charset="-122"/>
            </a:endParaRPr>
          </a:p>
          <a:p>
            <a:pPr marL="0" indent="0">
              <a:lnSpc>
                <a:spcPct val="130000"/>
              </a:lnSpc>
              <a:buNone/>
            </a:pPr>
            <a:r>
              <a:rPr lang="en-US" altLang="zh-CN" sz="1200" b="0" dirty="0">
                <a:latin typeface="微软雅黑" pitchFamily="34" charset="-122"/>
                <a:ea typeface="微软雅黑" pitchFamily="34" charset="-122"/>
              </a:rPr>
              <a:t>2.</a:t>
            </a:r>
            <a:r>
              <a:rPr lang="zh-CN" altLang="en-US" sz="1200" b="0" dirty="0">
                <a:latin typeface="微软雅黑" pitchFamily="34" charset="-122"/>
                <a:ea typeface="微软雅黑" pitchFamily="34" charset="-122"/>
              </a:rPr>
              <a:t>前端请求</a:t>
            </a:r>
            <a:endParaRPr lang="en-US" altLang="zh-CN" sz="1200" b="0" dirty="0">
              <a:latin typeface="微软雅黑" pitchFamily="34" charset="-122"/>
              <a:ea typeface="微软雅黑" pitchFamily="34" charset="-122"/>
            </a:endParaRPr>
          </a:p>
          <a:p>
            <a:pPr marL="0" indent="0">
              <a:lnSpc>
                <a:spcPct val="130000"/>
              </a:lnSpc>
              <a:buNone/>
            </a:pPr>
            <a:r>
              <a:rPr lang="en-US" altLang="zh-CN" sz="1200" b="0" dirty="0">
                <a:latin typeface="微软雅黑" pitchFamily="34" charset="-122"/>
                <a:ea typeface="微软雅黑" pitchFamily="34" charset="-122"/>
              </a:rPr>
              <a:t>3.</a:t>
            </a:r>
            <a:r>
              <a:rPr lang="zh-CN" altLang="en-US" sz="1200" b="0" dirty="0">
                <a:latin typeface="微软雅黑" pitchFamily="34" charset="-122"/>
                <a:ea typeface="微软雅黑" pitchFamily="34" charset="-122"/>
              </a:rPr>
              <a:t>后端打点生成日志</a:t>
            </a:r>
            <a:endParaRPr lang="en-US" altLang="zh-CN" sz="1200" b="0" dirty="0">
              <a:latin typeface="微软雅黑" pitchFamily="34" charset="-122"/>
              <a:ea typeface="微软雅黑" pitchFamily="34" charset="-122"/>
            </a:endParaRPr>
          </a:p>
          <a:p>
            <a:pPr marL="0" indent="0">
              <a:lnSpc>
                <a:spcPct val="130000"/>
              </a:lnSpc>
              <a:buNone/>
            </a:pPr>
            <a:r>
              <a:rPr lang="en-US" altLang="zh-CN" sz="1200" b="0" dirty="0">
                <a:latin typeface="微软雅黑" pitchFamily="34" charset="-122"/>
                <a:ea typeface="微软雅黑" pitchFamily="34" charset="-122"/>
              </a:rPr>
              <a:t>4.</a:t>
            </a:r>
            <a:r>
              <a:rPr lang="zh-CN" altLang="en-US" sz="1200" b="0" dirty="0">
                <a:latin typeface="微软雅黑" pitchFamily="34" charset="-122"/>
                <a:ea typeface="微软雅黑" pitchFamily="34" charset="-122"/>
              </a:rPr>
              <a:t>日志文件被数据平台处理成</a:t>
            </a:r>
            <a:r>
              <a:rPr lang="en-US" altLang="zh-CN" sz="1200" b="0" dirty="0">
                <a:latin typeface="微软雅黑" pitchFamily="34" charset="-122"/>
                <a:ea typeface="微软雅黑" pitchFamily="34" charset="-122"/>
              </a:rPr>
              <a:t>hive</a:t>
            </a:r>
            <a:r>
              <a:rPr lang="zh-CN" altLang="en-US" sz="1200" b="0" dirty="0">
                <a:latin typeface="微软雅黑" pitchFamily="34" charset="-122"/>
                <a:ea typeface="微软雅黑" pitchFamily="34" charset="-122"/>
              </a:rPr>
              <a:t>的数据表。</a:t>
            </a:r>
            <a:endParaRPr lang="en-US" altLang="zh-CN" sz="1200" b="0" dirty="0">
              <a:latin typeface="微软雅黑" pitchFamily="34" charset="-122"/>
              <a:ea typeface="微软雅黑" pitchFamily="34" charset="-122"/>
            </a:endParaRPr>
          </a:p>
          <a:p>
            <a:pPr marL="0" indent="0">
              <a:lnSpc>
                <a:spcPct val="130000"/>
              </a:lnSpc>
              <a:buNone/>
            </a:pPr>
            <a:r>
              <a:rPr lang="zh-CN" altLang="en-US" sz="1400" dirty="0">
                <a:latin typeface="微软雅黑" pitchFamily="34" charset="-122"/>
                <a:ea typeface="微软雅黑" pitchFamily="34" charset="-122"/>
              </a:rPr>
              <a:t>初期处理</a:t>
            </a:r>
            <a:endParaRPr lang="en-US" altLang="zh-CN" sz="1400" dirty="0">
              <a:latin typeface="微软雅黑" pitchFamily="34" charset="-122"/>
              <a:ea typeface="微软雅黑" pitchFamily="34" charset="-122"/>
            </a:endParaRPr>
          </a:p>
          <a:p>
            <a:pPr marL="0" indent="0">
              <a:lnSpc>
                <a:spcPct val="130000"/>
              </a:lnSpc>
              <a:buNone/>
            </a:pPr>
            <a:r>
              <a:rPr lang="zh-CN" altLang="en-US" sz="1200" b="0" dirty="0">
                <a:latin typeface="微软雅黑" pitchFamily="34" charset="-122"/>
                <a:ea typeface="微软雅黑" pitchFamily="34" charset="-122"/>
              </a:rPr>
              <a:t>作业帮的</a:t>
            </a:r>
            <a:r>
              <a:rPr lang="en-US" altLang="zh-CN" sz="1200" b="0" dirty="0" err="1">
                <a:latin typeface="微软雅黑" pitchFamily="34" charset="-122"/>
                <a:ea typeface="微软雅黑" pitchFamily="34" charset="-122"/>
              </a:rPr>
              <a:t>uda</a:t>
            </a:r>
            <a:r>
              <a:rPr lang="zh-CN" altLang="en-US" sz="1200" b="0" dirty="0">
                <a:latin typeface="微软雅黑" pitchFamily="34" charset="-122"/>
                <a:ea typeface="微软雅黑" pitchFamily="34" charset="-122"/>
              </a:rPr>
              <a:t>平台可定时运行基于</a:t>
            </a:r>
            <a:r>
              <a:rPr lang="en-US" altLang="zh-CN" sz="1200" b="0" dirty="0">
                <a:latin typeface="微软雅黑" pitchFamily="34" charset="-122"/>
                <a:ea typeface="微软雅黑" pitchFamily="34" charset="-122"/>
              </a:rPr>
              <a:t>hive</a:t>
            </a:r>
            <a:r>
              <a:rPr lang="zh-CN" altLang="en-US" sz="1200" b="0" dirty="0">
                <a:latin typeface="微软雅黑" pitchFamily="34" charset="-122"/>
                <a:ea typeface="微软雅黑" pitchFamily="34" charset="-122"/>
              </a:rPr>
              <a:t>的</a:t>
            </a:r>
            <a:r>
              <a:rPr lang="en-US" altLang="zh-CN" sz="1200" b="0" dirty="0" err="1">
                <a:latin typeface="微软雅黑" pitchFamily="34" charset="-122"/>
                <a:ea typeface="微软雅黑" pitchFamily="34" charset="-122"/>
              </a:rPr>
              <a:t>sql</a:t>
            </a:r>
            <a:r>
              <a:rPr lang="zh-CN" altLang="en-US" sz="1200" b="0" dirty="0">
                <a:latin typeface="微软雅黑" pitchFamily="34" charset="-122"/>
                <a:ea typeface="微软雅黑" pitchFamily="34" charset="-122"/>
              </a:rPr>
              <a:t>、</a:t>
            </a:r>
            <a:r>
              <a:rPr lang="en-US" altLang="zh-CN" sz="1200" b="0" dirty="0">
                <a:latin typeface="微软雅黑" pitchFamily="34" charset="-122"/>
                <a:ea typeface="微软雅黑" pitchFamily="34" charset="-122"/>
              </a:rPr>
              <a:t>shell</a:t>
            </a:r>
            <a:r>
              <a:rPr lang="zh-CN" altLang="en-US" sz="1200" b="0" dirty="0">
                <a:latin typeface="微软雅黑" pitchFamily="34" charset="-122"/>
                <a:ea typeface="微软雅黑" pitchFamily="34" charset="-122"/>
              </a:rPr>
              <a:t>，</a:t>
            </a:r>
            <a:r>
              <a:rPr lang="en-US" altLang="zh-CN" sz="1200" b="0" dirty="0">
                <a:latin typeface="微软雅黑" pitchFamily="34" charset="-122"/>
                <a:ea typeface="微软雅黑" pitchFamily="34" charset="-122"/>
              </a:rPr>
              <a:t>python</a:t>
            </a:r>
            <a:r>
              <a:rPr lang="zh-CN" altLang="en-US" sz="1200" b="0" dirty="0">
                <a:latin typeface="微软雅黑" pitchFamily="34" charset="-122"/>
                <a:ea typeface="微软雅黑" pitchFamily="34" charset="-122"/>
              </a:rPr>
              <a:t>等进行数据处理。并将结果存储到固定机器的磁盘上。</a:t>
            </a:r>
            <a:endParaRPr lang="en-US" altLang="zh-CN" sz="1200" b="0" dirty="0">
              <a:latin typeface="微软雅黑" pitchFamily="34" charset="-122"/>
              <a:ea typeface="微软雅黑" pitchFamily="34" charset="-122"/>
            </a:endParaRPr>
          </a:p>
          <a:p>
            <a:pPr marL="0" indent="0">
              <a:lnSpc>
                <a:spcPct val="130000"/>
              </a:lnSpc>
              <a:buNone/>
            </a:pPr>
            <a:r>
              <a:rPr lang="zh-CN" altLang="en-US" sz="1400" dirty="0">
                <a:latin typeface="微软雅黑" pitchFamily="34" charset="-122"/>
                <a:ea typeface="微软雅黑" pitchFamily="34" charset="-122"/>
              </a:rPr>
              <a:t>化处理</a:t>
            </a:r>
            <a:endParaRPr lang="en-US" altLang="zh-CN" sz="1400" dirty="0">
              <a:latin typeface="微软雅黑" pitchFamily="34" charset="-122"/>
              <a:ea typeface="微软雅黑" pitchFamily="34" charset="-122"/>
            </a:endParaRPr>
          </a:p>
          <a:p>
            <a:pPr marL="0" indent="0">
              <a:lnSpc>
                <a:spcPct val="130000"/>
              </a:lnSpc>
              <a:buNone/>
            </a:pPr>
            <a:r>
              <a:rPr lang="zh-CN" altLang="en-US" sz="1200" b="0" dirty="0">
                <a:latin typeface="微软雅黑" pitchFamily="34" charset="-122"/>
                <a:ea typeface="微软雅黑" pitchFamily="34" charset="-122"/>
              </a:rPr>
              <a:t>数据的可视化平台使用的是百度知道的</a:t>
            </a:r>
            <a:r>
              <a:rPr lang="en-US" altLang="zh-CN" sz="1200" b="0" dirty="0" err="1">
                <a:latin typeface="微软雅黑" pitchFamily="34" charset="-122"/>
                <a:ea typeface="微软雅黑" pitchFamily="34" charset="-122"/>
              </a:rPr>
              <a:t>crm</a:t>
            </a:r>
            <a:r>
              <a:rPr lang="zh-CN" altLang="en-US" sz="1200" b="0" dirty="0">
                <a:latin typeface="微软雅黑" pitchFamily="34" charset="-122"/>
                <a:ea typeface="微软雅黑" pitchFamily="34" charset="-122"/>
              </a:rPr>
              <a:t>平台，可将普通的数字格式进行处理成格式化报表。</a:t>
            </a:r>
            <a:endParaRPr lang="en-US" altLang="zh-CN" sz="1200" b="0" dirty="0">
              <a:latin typeface="微软雅黑" pitchFamily="34" charset="-122"/>
              <a:ea typeface="微软雅黑" pitchFamily="34" charset="-122"/>
            </a:endParaRPr>
          </a:p>
          <a:p>
            <a:pPr marL="0" indent="0">
              <a:lnSpc>
                <a:spcPct val="130000"/>
              </a:lnSpc>
              <a:buNone/>
            </a:pPr>
            <a:endParaRPr lang="en-US" sz="1100" b="0" dirty="0">
              <a:latin typeface="微软雅黑" pitchFamily="34" charset="-122"/>
              <a:ea typeface="微软雅黑" pitchFamily="34" charset="-122"/>
            </a:endParaRPr>
          </a:p>
        </p:txBody>
      </p:sp>
      <p:sp>
        <p:nvSpPr>
          <p:cNvPr id="466" name="Title 13"/>
          <p:cNvSpPr txBox="1">
            <a:spLocks/>
          </p:cNvSpPr>
          <p:nvPr/>
        </p:nvSpPr>
        <p:spPr>
          <a:xfrm>
            <a:off x="6657535" y="850139"/>
            <a:ext cx="2163694" cy="439271"/>
          </a:xfrm>
          <a:prstGeom prst="rect">
            <a:avLst/>
          </a:prstGeom>
        </p:spPr>
        <p:txBody>
          <a:bodyPr vert="horz" lIns="68589" tIns="34295" rIns="68589" bIns="34295"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1200" b="1" i="0" u="none" strike="noStrike" kern="1200" cap="none" spc="0" normalizeH="0" baseline="0" noProof="0" dirty="0">
              <a:ln>
                <a:noFill/>
              </a:ln>
              <a:solidFill>
                <a:schemeClr val="accent3">
                  <a:lumMod val="50000"/>
                </a:schemeClr>
              </a:solidFill>
              <a:effectLst/>
              <a:uLnTx/>
              <a:uFillTx/>
              <a:latin typeface="微软雅黑" pitchFamily="34" charset="-122"/>
              <a:ea typeface="微软雅黑" pitchFamily="34" charset="-122"/>
              <a:cs typeface="+mj-cs"/>
            </a:endParaRPr>
          </a:p>
        </p:txBody>
      </p:sp>
      <p:pic>
        <p:nvPicPr>
          <p:cNvPr id="5" name="图片 4"/>
          <p:cNvPicPr>
            <a:picLocks noChangeAspect="1"/>
          </p:cNvPicPr>
          <p:nvPr/>
        </p:nvPicPr>
        <p:blipFill>
          <a:blip r:embed="rId3"/>
          <a:stretch>
            <a:fillRect/>
          </a:stretch>
        </p:blipFill>
        <p:spPr>
          <a:xfrm>
            <a:off x="838994" y="810366"/>
            <a:ext cx="4954074" cy="2219378"/>
          </a:xfrm>
          <a:prstGeom prst="rect">
            <a:avLst/>
          </a:prstGeom>
        </p:spPr>
      </p:pic>
      <p:pic>
        <p:nvPicPr>
          <p:cNvPr id="6" name="图片 5"/>
          <p:cNvPicPr>
            <a:picLocks noChangeAspect="1"/>
          </p:cNvPicPr>
          <p:nvPr/>
        </p:nvPicPr>
        <p:blipFill>
          <a:blip r:embed="rId4"/>
          <a:stretch>
            <a:fillRect/>
          </a:stretch>
        </p:blipFill>
        <p:spPr>
          <a:xfrm>
            <a:off x="383968" y="2572544"/>
            <a:ext cx="6072554" cy="2133600"/>
          </a:xfrm>
          <a:prstGeom prst="rect">
            <a:avLst/>
          </a:prstGeom>
        </p:spPr>
      </p:pic>
      <p:pic>
        <p:nvPicPr>
          <p:cNvPr id="14" name="图片 13"/>
          <p:cNvPicPr>
            <a:picLocks noChangeAspect="1"/>
          </p:cNvPicPr>
          <p:nvPr/>
        </p:nvPicPr>
        <p:blipFill>
          <a:blip r:embed="rId5"/>
          <a:stretch>
            <a:fillRect/>
          </a:stretch>
        </p:blipFill>
        <p:spPr>
          <a:xfrm>
            <a:off x="8077994" y="-670"/>
            <a:ext cx="979783" cy="743744"/>
          </a:xfrm>
          <a:prstGeom prst="rect">
            <a:avLst/>
          </a:prstGeom>
        </p:spPr>
      </p:pic>
    </p:spTree>
    <p:extLst>
      <p:ext uri="{BB962C8B-B14F-4D97-AF65-F5344CB8AC3E}">
        <p14:creationId xmlns:p14="http://schemas.microsoft.com/office/powerpoint/2010/main" val="2181041104"/>
      </p:ext>
    </p:extLst>
  </p:cSld>
  <p:clrMapOvr>
    <a:masterClrMapping/>
  </p:clrMapOvr>
  <p:transition spd="slow" advClick="0" advTm="0">
    <p:cover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7"/>
                                        </p:tgtEl>
                                        <p:attrNameLst>
                                          <p:attrName>style.visibility</p:attrName>
                                        </p:attrNameLst>
                                      </p:cBhvr>
                                      <p:to>
                                        <p:strVal val="visible"/>
                                      </p:to>
                                    </p:set>
                                    <p:animEffect transition="in" filter="wipe(left)">
                                      <p:cBhvr>
                                        <p:cTn id="11" dur="500"/>
                                        <p:tgtEl>
                                          <p:spTgt spid="8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1500"/>
                            </p:stCondLst>
                            <p:childTnLst>
                              <p:par>
                                <p:cTn id="17" presetID="16" presetClass="entr" presetSubtype="21" fill="hold" grpId="0" nodeType="afterEffect" nodePh="1">
                                  <p:stCondLst>
                                    <p:cond delay="0"/>
                                  </p:stCondLst>
                                  <p:endCondLst>
                                    <p:cond evt="begin" delay="0">
                                      <p:tn val="17"/>
                                    </p:cond>
                                  </p:endCondLst>
                                  <p:childTnLst>
                                    <p:set>
                                      <p:cBhvr>
                                        <p:cTn id="18" dur="1" fill="hold">
                                          <p:stCondLst>
                                            <p:cond delay="0"/>
                                          </p:stCondLst>
                                        </p:cTn>
                                        <p:tgtEl>
                                          <p:spTgt spid="466"/>
                                        </p:tgtEl>
                                        <p:attrNameLst>
                                          <p:attrName>style.visibility</p:attrName>
                                        </p:attrNameLst>
                                      </p:cBhvr>
                                      <p:to>
                                        <p:strVal val="visible"/>
                                      </p:to>
                                    </p:set>
                                    <p:animEffect transition="in" filter="barn(inVertical)">
                                      <p:cBhvr>
                                        <p:cTn id="19" dur="500"/>
                                        <p:tgtEl>
                                          <p:spTgt spid="466"/>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465"/>
                                        </p:tgtEl>
                                        <p:attrNameLst>
                                          <p:attrName>style.visibility</p:attrName>
                                        </p:attrNameLst>
                                      </p:cBhvr>
                                      <p:to>
                                        <p:strVal val="visible"/>
                                      </p:to>
                                    </p:set>
                                    <p:animEffect transition="in" filter="wipe(up)">
                                      <p:cBhvr>
                                        <p:cTn id="23" dur="500"/>
                                        <p:tgtEl>
                                          <p:spTgt spid="465"/>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barn(inVertical)">
                                      <p:cBhvr>
                                        <p:cTn id="28" dur="500"/>
                                        <p:tgtEl>
                                          <p:spTgt spid="5"/>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barn(inVertical)">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65" grpId="0"/>
      <p:bldP spid="46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058194" y="134144"/>
            <a:ext cx="4416693" cy="3352671"/>
          </a:xfrm>
          <a:prstGeom prst="rect">
            <a:avLst/>
          </a:prstGeom>
        </p:spPr>
      </p:pic>
      <p:sp>
        <p:nvSpPr>
          <p:cNvPr id="3" name="矩形 3"/>
          <p:cNvSpPr>
            <a:spLocks noChangeArrowheads="1"/>
          </p:cNvSpPr>
          <p:nvPr/>
        </p:nvSpPr>
        <p:spPr bwMode="auto">
          <a:xfrm>
            <a:off x="3734594" y="3486815"/>
            <a:ext cx="2571679" cy="646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spcBef>
                <a:spcPct val="0"/>
              </a:spcBef>
              <a:buNone/>
            </a:pPr>
            <a:r>
              <a:rPr lang="zh-CN" altLang="en-US" sz="3600" b="1" dirty="0">
                <a:solidFill>
                  <a:srgbClr val="0067B4"/>
                </a:solidFill>
                <a:latin typeface="Arial" panose="020B0604020202020204" pitchFamily="34" charset="0"/>
                <a:cs typeface="Arial" panose="020B0604020202020204" pitchFamily="34" charset="0"/>
              </a:rPr>
              <a:t>谢谢</a:t>
            </a:r>
          </a:p>
        </p:txBody>
      </p:sp>
    </p:spTree>
    <p:extLst>
      <p:ext uri="{BB962C8B-B14F-4D97-AF65-F5344CB8AC3E}">
        <p14:creationId xmlns:p14="http://schemas.microsoft.com/office/powerpoint/2010/main" val="1493273148"/>
      </p:ext>
    </p:extLst>
  </p:cSld>
  <p:clrMapOvr>
    <a:masterClrMapping/>
  </p:clrMapOvr>
  <p:transition spd="slow" advClick="0" advTm="0">
    <p:cover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7" name="矩形 3"/>
          <p:cNvSpPr>
            <a:spLocks noChangeArrowheads="1"/>
          </p:cNvSpPr>
          <p:nvPr/>
        </p:nvSpPr>
        <p:spPr bwMode="auto">
          <a:xfrm>
            <a:off x="1145443" y="200077"/>
            <a:ext cx="2108251" cy="477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spcBef>
                <a:spcPct val="0"/>
              </a:spcBef>
              <a:buNone/>
            </a:pPr>
            <a:r>
              <a:rPr lang="zh-CN" altLang="en-US" sz="2500" dirty="0">
                <a:solidFill>
                  <a:srgbClr val="0067B4"/>
                </a:solidFill>
                <a:latin typeface="Arial" panose="020B0604020202020204" pitchFamily="34" charset="0"/>
                <a:cs typeface="Arial" panose="020B0604020202020204" pitchFamily="34" charset="0"/>
              </a:rPr>
              <a:t>实习工作概述</a:t>
            </a:r>
            <a:endParaRPr lang="zh-CN" altLang="en-US" sz="2500" b="1" dirty="0">
              <a:solidFill>
                <a:srgbClr val="0067B4"/>
              </a:solidFill>
              <a:latin typeface="Arial" panose="020B0604020202020204" pitchFamily="34" charset="0"/>
              <a:cs typeface="Arial" panose="020B0604020202020204" pitchFamily="34" charset="0"/>
            </a:endParaRPr>
          </a:p>
        </p:txBody>
      </p:sp>
      <p:grpSp>
        <p:nvGrpSpPr>
          <p:cNvPr id="88" name="组合 87"/>
          <p:cNvGrpSpPr/>
          <p:nvPr/>
        </p:nvGrpSpPr>
        <p:grpSpPr>
          <a:xfrm>
            <a:off x="575653" y="254869"/>
            <a:ext cx="263341" cy="395013"/>
            <a:chOff x="5284519" y="1508166"/>
            <a:chExt cx="213756" cy="427512"/>
          </a:xfrm>
        </p:grpSpPr>
        <p:cxnSp>
          <p:nvCxnSpPr>
            <p:cNvPr id="89" name="直接连接符 88"/>
            <p:cNvCxnSpPr/>
            <p:nvPr/>
          </p:nvCxnSpPr>
          <p:spPr>
            <a:xfrm>
              <a:off x="5284519" y="1508166"/>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5284519" y="1721922"/>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a:off x="1081790" y="743744"/>
            <a:ext cx="8063798" cy="0"/>
          </a:xfrm>
          <a:prstGeom prst="line">
            <a:avLst/>
          </a:prstGeom>
          <a:ln w="12700">
            <a:solidFill>
              <a:srgbClr val="0067B4"/>
            </a:solidFill>
          </a:ln>
        </p:spPr>
        <p:style>
          <a:lnRef idx="1">
            <a:schemeClr val="accent1"/>
          </a:lnRef>
          <a:fillRef idx="0">
            <a:schemeClr val="accent1"/>
          </a:fillRef>
          <a:effectRef idx="0">
            <a:schemeClr val="accent1"/>
          </a:effectRef>
          <a:fontRef idx="minor">
            <a:schemeClr val="tx1"/>
          </a:fontRef>
        </p:style>
      </p:cxnSp>
      <p:sp>
        <p:nvSpPr>
          <p:cNvPr id="66" name="Freeform 42"/>
          <p:cNvSpPr>
            <a:spLocks/>
          </p:cNvSpPr>
          <p:nvPr/>
        </p:nvSpPr>
        <p:spPr bwMode="auto">
          <a:xfrm>
            <a:off x="1577032" y="1291595"/>
            <a:ext cx="2433983" cy="554874"/>
          </a:xfrm>
          <a:custGeom>
            <a:avLst/>
            <a:gdLst>
              <a:gd name="T0" fmla="*/ 0 w 4673"/>
              <a:gd name="T1" fmla="*/ 739775 h 1547"/>
              <a:gd name="T2" fmla="*/ 0 w 4673"/>
              <a:gd name="T3" fmla="*/ 0 h 1547"/>
              <a:gd name="T4" fmla="*/ 3246437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62" tIns="34281" rIns="68562" bIns="34281"/>
          <a:lstStyle/>
          <a:p>
            <a:endParaRPr lang="zh-CN" altLang="en-US"/>
          </a:p>
        </p:txBody>
      </p:sp>
      <p:sp>
        <p:nvSpPr>
          <p:cNvPr id="67" name="Freeform 42"/>
          <p:cNvSpPr>
            <a:spLocks/>
          </p:cNvSpPr>
          <p:nvPr/>
        </p:nvSpPr>
        <p:spPr bwMode="auto">
          <a:xfrm flipH="1">
            <a:off x="4839402" y="1291595"/>
            <a:ext cx="2433984" cy="554874"/>
          </a:xfrm>
          <a:custGeom>
            <a:avLst/>
            <a:gdLst>
              <a:gd name="T0" fmla="*/ 0 w 4673"/>
              <a:gd name="T1" fmla="*/ 739775 h 1547"/>
              <a:gd name="T2" fmla="*/ 0 w 4673"/>
              <a:gd name="T3" fmla="*/ 0 h 1547"/>
              <a:gd name="T4" fmla="*/ 3246438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62" tIns="34281" rIns="68562" bIns="34281"/>
          <a:lstStyle/>
          <a:p>
            <a:endParaRPr lang="zh-CN" altLang="en-US"/>
          </a:p>
        </p:txBody>
      </p:sp>
      <p:sp>
        <p:nvSpPr>
          <p:cNvPr id="68" name="Freeform 42"/>
          <p:cNvSpPr>
            <a:spLocks/>
          </p:cNvSpPr>
          <p:nvPr/>
        </p:nvSpPr>
        <p:spPr bwMode="auto">
          <a:xfrm flipV="1">
            <a:off x="1577032" y="3790910"/>
            <a:ext cx="2433983" cy="553683"/>
          </a:xfrm>
          <a:custGeom>
            <a:avLst/>
            <a:gdLst>
              <a:gd name="T0" fmla="*/ 0 w 4673"/>
              <a:gd name="T1" fmla="*/ 738187 h 1547"/>
              <a:gd name="T2" fmla="*/ 0 w 4673"/>
              <a:gd name="T3" fmla="*/ 0 h 1547"/>
              <a:gd name="T4" fmla="*/ 3246437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62" tIns="34281" rIns="68562" bIns="34281"/>
          <a:lstStyle/>
          <a:p>
            <a:endParaRPr lang="zh-CN" altLang="en-US"/>
          </a:p>
        </p:txBody>
      </p:sp>
      <p:sp>
        <p:nvSpPr>
          <p:cNvPr id="69" name="Freeform 42"/>
          <p:cNvSpPr>
            <a:spLocks/>
          </p:cNvSpPr>
          <p:nvPr/>
        </p:nvSpPr>
        <p:spPr bwMode="auto">
          <a:xfrm flipH="1" flipV="1">
            <a:off x="4839402" y="3790910"/>
            <a:ext cx="2433984" cy="553683"/>
          </a:xfrm>
          <a:custGeom>
            <a:avLst/>
            <a:gdLst>
              <a:gd name="T0" fmla="*/ 0 w 4673"/>
              <a:gd name="T1" fmla="*/ 738187 h 1547"/>
              <a:gd name="T2" fmla="*/ 0 w 4673"/>
              <a:gd name="T3" fmla="*/ 0 h 1547"/>
              <a:gd name="T4" fmla="*/ 3246438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62" tIns="34281" rIns="68562" bIns="34281"/>
          <a:lstStyle/>
          <a:p>
            <a:endParaRPr lang="zh-CN" altLang="en-US"/>
          </a:p>
        </p:txBody>
      </p:sp>
      <p:sp>
        <p:nvSpPr>
          <p:cNvPr id="70" name="矩形 32"/>
          <p:cNvSpPr>
            <a:spLocks noChangeArrowheads="1"/>
          </p:cNvSpPr>
          <p:nvPr/>
        </p:nvSpPr>
        <p:spPr bwMode="auto">
          <a:xfrm>
            <a:off x="0" y="2440637"/>
            <a:ext cx="9144398" cy="863269"/>
          </a:xfrm>
          <a:prstGeom prst="rect">
            <a:avLst/>
          </a:prstGeom>
          <a:solidFill>
            <a:srgbClr val="00B0F0"/>
          </a:solidFill>
          <a:ln>
            <a:noFill/>
          </a:ln>
        </p:spPr>
        <p:txBody>
          <a:bodyPr lIns="68562" tIns="34281" rIns="68562" bIns="34281"/>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FontTx/>
              <a:buNone/>
            </a:pPr>
            <a:endParaRPr lang="zh-CN" altLang="en-US" sz="1300">
              <a:solidFill>
                <a:schemeClr val="tx1"/>
              </a:solidFill>
              <a:ea typeface="宋体" pitchFamily="2" charset="-122"/>
            </a:endParaRPr>
          </a:p>
        </p:txBody>
      </p:sp>
      <p:sp>
        <p:nvSpPr>
          <p:cNvPr id="71" name="TextBox 33"/>
          <p:cNvSpPr txBox="1">
            <a:spLocks noChangeArrowheads="1"/>
          </p:cNvSpPr>
          <p:nvPr/>
        </p:nvSpPr>
        <p:spPr bwMode="auto">
          <a:xfrm>
            <a:off x="3489106" y="2685923"/>
            <a:ext cx="1831234" cy="407786"/>
          </a:xfrm>
          <a:prstGeom prst="rect">
            <a:avLst/>
          </a:prstGeom>
          <a:noFill/>
          <a:ln>
            <a:noFill/>
          </a:ln>
        </p:spPr>
        <p:txBody>
          <a:bodyPr wrap="none" lIns="68562" tIns="34281" rIns="68562" bIns="34281">
            <a:spAutoFit/>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FontTx/>
              <a:buNone/>
            </a:pPr>
            <a:r>
              <a:rPr lang="zh-CN" altLang="en-US" sz="2200" dirty="0">
                <a:solidFill>
                  <a:schemeClr val="bg1"/>
                </a:solidFill>
                <a:latin typeface="微软雅黑" pitchFamily="34" charset="-122"/>
              </a:rPr>
              <a:t>实习工作概述</a:t>
            </a:r>
            <a:endParaRPr lang="zh-CN" altLang="en-US" sz="2200" b="1" dirty="0">
              <a:solidFill>
                <a:schemeClr val="bg1"/>
              </a:solidFill>
              <a:latin typeface="微软雅黑" pitchFamily="34" charset="-122"/>
            </a:endParaRPr>
          </a:p>
        </p:txBody>
      </p:sp>
      <p:grpSp>
        <p:nvGrpSpPr>
          <p:cNvPr id="72" name="组合 34"/>
          <p:cNvGrpSpPr>
            <a:grpSpLocks/>
          </p:cNvGrpSpPr>
          <p:nvPr/>
        </p:nvGrpSpPr>
        <p:grpSpPr bwMode="auto">
          <a:xfrm>
            <a:off x="1156886" y="1792885"/>
            <a:ext cx="865284" cy="866842"/>
            <a:chOff x="0" y="0"/>
            <a:chExt cx="1154113" cy="1155699"/>
          </a:xfrm>
          <a:solidFill>
            <a:schemeClr val="bg1">
              <a:lumMod val="65000"/>
            </a:schemeClr>
          </a:solidFill>
        </p:grpSpPr>
        <p:sp>
          <p:nvSpPr>
            <p:cNvPr id="73" name="Oval 30"/>
            <p:cNvSpPr>
              <a:spLocks noChangeArrowheads="1"/>
            </p:cNvSpPr>
            <p:nvPr/>
          </p:nvSpPr>
          <p:spPr bwMode="auto">
            <a:xfrm>
              <a:off x="0" y="0"/>
              <a:ext cx="1154113" cy="1155699"/>
            </a:xfrm>
            <a:prstGeom prst="ellipse">
              <a:avLst/>
            </a:prstGeom>
            <a:solidFill>
              <a:srgbClr val="0282D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FontTx/>
                <a:buNone/>
              </a:pPr>
              <a:endParaRPr lang="zh-CN" altLang="en-US" sz="1300">
                <a:solidFill>
                  <a:schemeClr val="tx1"/>
                </a:solidFill>
                <a:ea typeface="宋体" pitchFamily="2" charset="-122"/>
              </a:endParaRPr>
            </a:p>
          </p:txBody>
        </p:sp>
        <p:sp>
          <p:nvSpPr>
            <p:cNvPr id="74" name="Freeform 34"/>
            <p:cNvSpPr>
              <a:spLocks noEditPoints="1"/>
            </p:cNvSpPr>
            <p:nvPr/>
          </p:nvSpPr>
          <p:spPr bwMode="auto">
            <a:xfrm>
              <a:off x="266700" y="128587"/>
              <a:ext cx="638175" cy="868362"/>
            </a:xfrm>
            <a:custGeom>
              <a:avLst/>
              <a:gdLst>
                <a:gd name="T0" fmla="*/ 128715 w 709"/>
                <a:gd name="T1" fmla="*/ 322149 h 965"/>
                <a:gd name="T2" fmla="*/ 196223 w 709"/>
                <a:gd name="T3" fmla="*/ 480524 h 965"/>
                <a:gd name="T4" fmla="*/ 251130 w 709"/>
                <a:gd name="T5" fmla="*/ 607403 h 965"/>
                <a:gd name="T6" fmla="*/ 374444 w 709"/>
                <a:gd name="T7" fmla="*/ 611003 h 965"/>
                <a:gd name="T8" fmla="*/ 401447 w 709"/>
                <a:gd name="T9" fmla="*/ 560611 h 965"/>
                <a:gd name="T10" fmla="*/ 469855 w 709"/>
                <a:gd name="T11" fmla="*/ 432831 h 965"/>
                <a:gd name="T12" fmla="*/ 319538 w 709"/>
                <a:gd name="T13" fmla="*/ 132279 h 965"/>
                <a:gd name="T14" fmla="*/ 264631 w 709"/>
                <a:gd name="T15" fmla="*/ 650597 h 965"/>
                <a:gd name="T16" fmla="*/ 201624 w 709"/>
                <a:gd name="T17" fmla="*/ 578608 h 965"/>
                <a:gd name="T18" fmla="*/ 135916 w 709"/>
                <a:gd name="T19" fmla="*/ 455328 h 965"/>
                <a:gd name="T20" fmla="*/ 319538 w 709"/>
                <a:gd name="T21" fmla="*/ 91785 h 965"/>
                <a:gd name="T22" fmla="*/ 503159 w 709"/>
                <a:gd name="T23" fmla="*/ 455328 h 965"/>
                <a:gd name="T24" fmla="*/ 436551 w 709"/>
                <a:gd name="T25" fmla="*/ 578608 h 965"/>
                <a:gd name="T26" fmla="*/ 374444 w 709"/>
                <a:gd name="T27" fmla="*/ 650597 h 965"/>
                <a:gd name="T28" fmla="*/ 228627 w 709"/>
                <a:gd name="T29" fmla="*/ 778376 h 965"/>
                <a:gd name="T30" fmla="*/ 383445 w 709"/>
                <a:gd name="T31" fmla="*/ 807172 h 965"/>
                <a:gd name="T32" fmla="*/ 383445 w 709"/>
                <a:gd name="T33" fmla="*/ 748681 h 965"/>
                <a:gd name="T34" fmla="*/ 246629 w 709"/>
                <a:gd name="T35" fmla="*/ 796373 h 965"/>
                <a:gd name="T36" fmla="*/ 395146 w 709"/>
                <a:gd name="T37" fmla="*/ 796373 h 965"/>
                <a:gd name="T38" fmla="*/ 413149 w 709"/>
                <a:gd name="T39" fmla="*/ 778376 h 965"/>
                <a:gd name="T40" fmla="*/ 228627 w 709"/>
                <a:gd name="T41" fmla="*/ 685691 h 965"/>
                <a:gd name="T42" fmla="*/ 413149 w 709"/>
                <a:gd name="T43" fmla="*/ 778376 h 965"/>
                <a:gd name="T44" fmla="*/ 411348 w 709"/>
                <a:gd name="T45" fmla="*/ 362642 h 965"/>
                <a:gd name="T46" fmla="*/ 349241 w 709"/>
                <a:gd name="T47" fmla="*/ 424733 h 965"/>
                <a:gd name="T48" fmla="*/ 288934 w 709"/>
                <a:gd name="T49" fmla="*/ 424733 h 965"/>
                <a:gd name="T50" fmla="*/ 226827 w 709"/>
                <a:gd name="T51" fmla="*/ 362642 h 965"/>
                <a:gd name="T52" fmla="*/ 226827 w 709"/>
                <a:gd name="T53" fmla="*/ 302352 h 965"/>
                <a:gd name="T54" fmla="*/ 288934 w 709"/>
                <a:gd name="T55" fmla="*/ 239362 h 965"/>
                <a:gd name="T56" fmla="*/ 349241 w 709"/>
                <a:gd name="T57" fmla="*/ 239362 h 965"/>
                <a:gd name="T58" fmla="*/ 411348 w 709"/>
                <a:gd name="T59" fmla="*/ 302352 h 965"/>
                <a:gd name="T60" fmla="*/ 612972 w 709"/>
                <a:gd name="T61" fmla="*/ 293353 h 965"/>
                <a:gd name="T62" fmla="*/ 580568 w 709"/>
                <a:gd name="T63" fmla="*/ 322149 h 965"/>
                <a:gd name="T64" fmla="*/ 612972 w 709"/>
                <a:gd name="T65" fmla="*/ 341046 h 965"/>
                <a:gd name="T66" fmla="*/ 612972 w 709"/>
                <a:gd name="T67" fmla="*/ 293353 h 965"/>
                <a:gd name="T68" fmla="*/ 542764 w 709"/>
                <a:gd name="T69" fmla="*/ 127780 h 965"/>
                <a:gd name="T70" fmla="*/ 509460 w 709"/>
                <a:gd name="T71" fmla="*/ 94485 h 965"/>
                <a:gd name="T72" fmla="*/ 518461 w 709"/>
                <a:gd name="T73" fmla="*/ 152976 h 965"/>
                <a:gd name="T74" fmla="*/ 342040 w 709"/>
                <a:gd name="T75" fmla="*/ 61190 h 965"/>
                <a:gd name="T76" fmla="*/ 318637 w 709"/>
                <a:gd name="T77" fmla="*/ 0 h 965"/>
                <a:gd name="T78" fmla="*/ 294335 w 709"/>
                <a:gd name="T79" fmla="*/ 61190 h 965"/>
                <a:gd name="T80" fmla="*/ 117014 w 709"/>
                <a:gd name="T81" fmla="*/ 155675 h 965"/>
                <a:gd name="T82" fmla="*/ 127815 w 709"/>
                <a:gd name="T83" fmla="*/ 98084 h 965"/>
                <a:gd name="T84" fmla="*/ 93611 w 709"/>
                <a:gd name="T85" fmla="*/ 132279 h 965"/>
                <a:gd name="T86" fmla="*/ 57607 w 709"/>
                <a:gd name="T87" fmla="*/ 322149 h 965"/>
                <a:gd name="T88" fmla="*/ 25203 w 709"/>
                <a:gd name="T89" fmla="*/ 293353 h 965"/>
                <a:gd name="T90" fmla="*/ 25203 w 709"/>
                <a:gd name="T91" fmla="*/ 341046 h 965"/>
                <a:gd name="T92" fmla="*/ 57607 w 709"/>
                <a:gd name="T93" fmla="*/ 322149 h 965"/>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709" h="965">
                  <a:moveTo>
                    <a:pt x="355" y="147"/>
                  </a:moveTo>
                  <a:cubicBezTo>
                    <a:pt x="238" y="147"/>
                    <a:pt x="143" y="241"/>
                    <a:pt x="143" y="358"/>
                  </a:cubicBezTo>
                  <a:cubicBezTo>
                    <a:pt x="143" y="414"/>
                    <a:pt x="187" y="481"/>
                    <a:pt x="188" y="481"/>
                  </a:cubicBezTo>
                  <a:cubicBezTo>
                    <a:pt x="197" y="496"/>
                    <a:pt x="210" y="519"/>
                    <a:pt x="218" y="534"/>
                  </a:cubicBezTo>
                  <a:lnTo>
                    <a:pt x="264" y="623"/>
                  </a:lnTo>
                  <a:cubicBezTo>
                    <a:pt x="272" y="639"/>
                    <a:pt x="279" y="662"/>
                    <a:pt x="279" y="675"/>
                  </a:cubicBezTo>
                  <a:cubicBezTo>
                    <a:pt x="279" y="675"/>
                    <a:pt x="284" y="679"/>
                    <a:pt x="294" y="679"/>
                  </a:cubicBezTo>
                  <a:lnTo>
                    <a:pt x="416" y="679"/>
                  </a:lnTo>
                  <a:cubicBezTo>
                    <a:pt x="425" y="679"/>
                    <a:pt x="430" y="675"/>
                    <a:pt x="431" y="674"/>
                  </a:cubicBezTo>
                  <a:cubicBezTo>
                    <a:pt x="430" y="662"/>
                    <a:pt x="437" y="639"/>
                    <a:pt x="446" y="623"/>
                  </a:cubicBezTo>
                  <a:lnTo>
                    <a:pt x="491" y="534"/>
                  </a:lnTo>
                  <a:cubicBezTo>
                    <a:pt x="499" y="519"/>
                    <a:pt x="513" y="495"/>
                    <a:pt x="522" y="481"/>
                  </a:cubicBezTo>
                  <a:cubicBezTo>
                    <a:pt x="537" y="458"/>
                    <a:pt x="566" y="402"/>
                    <a:pt x="566" y="358"/>
                  </a:cubicBezTo>
                  <a:cubicBezTo>
                    <a:pt x="566" y="241"/>
                    <a:pt x="471" y="147"/>
                    <a:pt x="355" y="147"/>
                  </a:cubicBezTo>
                  <a:close/>
                  <a:moveTo>
                    <a:pt x="416" y="723"/>
                  </a:moveTo>
                  <a:lnTo>
                    <a:pt x="294" y="723"/>
                  </a:lnTo>
                  <a:cubicBezTo>
                    <a:pt x="261" y="723"/>
                    <a:pt x="235" y="702"/>
                    <a:pt x="235" y="675"/>
                  </a:cubicBezTo>
                  <a:cubicBezTo>
                    <a:pt x="235" y="671"/>
                    <a:pt x="231" y="656"/>
                    <a:pt x="224" y="643"/>
                  </a:cubicBezTo>
                  <a:lnTo>
                    <a:pt x="179" y="554"/>
                  </a:lnTo>
                  <a:cubicBezTo>
                    <a:pt x="172" y="540"/>
                    <a:pt x="159" y="519"/>
                    <a:pt x="151" y="506"/>
                  </a:cubicBezTo>
                  <a:cubicBezTo>
                    <a:pt x="145" y="498"/>
                    <a:pt x="99" y="425"/>
                    <a:pt x="99" y="358"/>
                  </a:cubicBezTo>
                  <a:cubicBezTo>
                    <a:pt x="99" y="217"/>
                    <a:pt x="214" y="102"/>
                    <a:pt x="355" y="102"/>
                  </a:cubicBezTo>
                  <a:cubicBezTo>
                    <a:pt x="495" y="102"/>
                    <a:pt x="610" y="217"/>
                    <a:pt x="610" y="358"/>
                  </a:cubicBezTo>
                  <a:cubicBezTo>
                    <a:pt x="610" y="425"/>
                    <a:pt x="564" y="498"/>
                    <a:pt x="559" y="506"/>
                  </a:cubicBezTo>
                  <a:cubicBezTo>
                    <a:pt x="550" y="518"/>
                    <a:pt x="537" y="541"/>
                    <a:pt x="530" y="554"/>
                  </a:cubicBezTo>
                  <a:lnTo>
                    <a:pt x="485" y="643"/>
                  </a:lnTo>
                  <a:cubicBezTo>
                    <a:pt x="478" y="656"/>
                    <a:pt x="475" y="671"/>
                    <a:pt x="475" y="675"/>
                  </a:cubicBezTo>
                  <a:cubicBezTo>
                    <a:pt x="475" y="702"/>
                    <a:pt x="449" y="723"/>
                    <a:pt x="416" y="723"/>
                  </a:cubicBezTo>
                  <a:close/>
                  <a:moveTo>
                    <a:pt x="287" y="832"/>
                  </a:moveTo>
                  <a:cubicBezTo>
                    <a:pt x="269" y="832"/>
                    <a:pt x="254" y="846"/>
                    <a:pt x="254" y="865"/>
                  </a:cubicBezTo>
                  <a:cubicBezTo>
                    <a:pt x="254" y="883"/>
                    <a:pt x="269" y="897"/>
                    <a:pt x="287" y="897"/>
                  </a:cubicBezTo>
                  <a:lnTo>
                    <a:pt x="426" y="897"/>
                  </a:lnTo>
                  <a:cubicBezTo>
                    <a:pt x="444" y="897"/>
                    <a:pt x="459" y="883"/>
                    <a:pt x="459" y="865"/>
                  </a:cubicBezTo>
                  <a:cubicBezTo>
                    <a:pt x="459" y="846"/>
                    <a:pt x="444" y="832"/>
                    <a:pt x="426" y="832"/>
                  </a:cubicBezTo>
                  <a:lnTo>
                    <a:pt x="287" y="832"/>
                  </a:lnTo>
                  <a:close/>
                  <a:moveTo>
                    <a:pt x="274" y="885"/>
                  </a:moveTo>
                  <a:cubicBezTo>
                    <a:pt x="276" y="929"/>
                    <a:pt x="312" y="965"/>
                    <a:pt x="356" y="965"/>
                  </a:cubicBezTo>
                  <a:cubicBezTo>
                    <a:pt x="401" y="965"/>
                    <a:pt x="437" y="929"/>
                    <a:pt x="439" y="885"/>
                  </a:cubicBezTo>
                  <a:lnTo>
                    <a:pt x="274" y="885"/>
                  </a:lnTo>
                  <a:close/>
                  <a:moveTo>
                    <a:pt x="459" y="865"/>
                  </a:moveTo>
                  <a:lnTo>
                    <a:pt x="254" y="865"/>
                  </a:lnTo>
                  <a:lnTo>
                    <a:pt x="254" y="762"/>
                  </a:lnTo>
                  <a:lnTo>
                    <a:pt x="459" y="762"/>
                  </a:lnTo>
                  <a:lnTo>
                    <a:pt x="459" y="865"/>
                  </a:lnTo>
                  <a:close/>
                  <a:moveTo>
                    <a:pt x="491" y="369"/>
                  </a:moveTo>
                  <a:cubicBezTo>
                    <a:pt x="491" y="388"/>
                    <a:pt x="476" y="403"/>
                    <a:pt x="457" y="403"/>
                  </a:cubicBezTo>
                  <a:lnTo>
                    <a:pt x="388" y="403"/>
                  </a:lnTo>
                  <a:lnTo>
                    <a:pt x="388" y="472"/>
                  </a:lnTo>
                  <a:cubicBezTo>
                    <a:pt x="388" y="491"/>
                    <a:pt x="373" y="506"/>
                    <a:pt x="355" y="506"/>
                  </a:cubicBezTo>
                  <a:cubicBezTo>
                    <a:pt x="336" y="506"/>
                    <a:pt x="321" y="491"/>
                    <a:pt x="321" y="472"/>
                  </a:cubicBezTo>
                  <a:lnTo>
                    <a:pt x="321" y="403"/>
                  </a:lnTo>
                  <a:lnTo>
                    <a:pt x="252" y="403"/>
                  </a:lnTo>
                  <a:cubicBezTo>
                    <a:pt x="233" y="403"/>
                    <a:pt x="218" y="388"/>
                    <a:pt x="218" y="369"/>
                  </a:cubicBezTo>
                  <a:cubicBezTo>
                    <a:pt x="218" y="351"/>
                    <a:pt x="233" y="336"/>
                    <a:pt x="252" y="336"/>
                  </a:cubicBezTo>
                  <a:lnTo>
                    <a:pt x="321" y="336"/>
                  </a:lnTo>
                  <a:lnTo>
                    <a:pt x="321" y="266"/>
                  </a:lnTo>
                  <a:cubicBezTo>
                    <a:pt x="321" y="248"/>
                    <a:pt x="336" y="233"/>
                    <a:pt x="355" y="233"/>
                  </a:cubicBezTo>
                  <a:cubicBezTo>
                    <a:pt x="373" y="233"/>
                    <a:pt x="388" y="248"/>
                    <a:pt x="388" y="266"/>
                  </a:cubicBezTo>
                  <a:lnTo>
                    <a:pt x="388" y="336"/>
                  </a:lnTo>
                  <a:lnTo>
                    <a:pt x="457" y="336"/>
                  </a:lnTo>
                  <a:cubicBezTo>
                    <a:pt x="476" y="336"/>
                    <a:pt x="491" y="351"/>
                    <a:pt x="491" y="369"/>
                  </a:cubicBezTo>
                  <a:close/>
                  <a:moveTo>
                    <a:pt x="681" y="326"/>
                  </a:moveTo>
                  <a:lnTo>
                    <a:pt x="643" y="326"/>
                  </a:lnTo>
                  <a:cubicBezTo>
                    <a:pt x="644" y="336"/>
                    <a:pt x="645" y="347"/>
                    <a:pt x="645" y="358"/>
                  </a:cubicBezTo>
                  <a:cubicBezTo>
                    <a:pt x="645" y="365"/>
                    <a:pt x="644" y="372"/>
                    <a:pt x="643" y="379"/>
                  </a:cubicBezTo>
                  <a:lnTo>
                    <a:pt x="681" y="379"/>
                  </a:lnTo>
                  <a:cubicBezTo>
                    <a:pt x="696" y="379"/>
                    <a:pt x="709" y="367"/>
                    <a:pt x="709" y="352"/>
                  </a:cubicBezTo>
                  <a:cubicBezTo>
                    <a:pt x="709" y="338"/>
                    <a:pt x="696" y="326"/>
                    <a:pt x="681" y="326"/>
                  </a:cubicBezTo>
                  <a:close/>
                  <a:moveTo>
                    <a:pt x="576" y="170"/>
                  </a:moveTo>
                  <a:lnTo>
                    <a:pt x="603" y="142"/>
                  </a:lnTo>
                  <a:cubicBezTo>
                    <a:pt x="614" y="131"/>
                    <a:pt x="614" y="114"/>
                    <a:pt x="604" y="104"/>
                  </a:cubicBezTo>
                  <a:cubicBezTo>
                    <a:pt x="594" y="94"/>
                    <a:pt x="577" y="94"/>
                    <a:pt x="566" y="105"/>
                  </a:cubicBezTo>
                  <a:lnTo>
                    <a:pt x="538" y="132"/>
                  </a:lnTo>
                  <a:cubicBezTo>
                    <a:pt x="552" y="144"/>
                    <a:pt x="564" y="156"/>
                    <a:pt x="576" y="170"/>
                  </a:cubicBezTo>
                  <a:close/>
                  <a:moveTo>
                    <a:pt x="354" y="67"/>
                  </a:moveTo>
                  <a:cubicBezTo>
                    <a:pt x="363" y="67"/>
                    <a:pt x="372" y="68"/>
                    <a:pt x="380" y="68"/>
                  </a:cubicBezTo>
                  <a:lnTo>
                    <a:pt x="380" y="27"/>
                  </a:lnTo>
                  <a:cubicBezTo>
                    <a:pt x="380" y="12"/>
                    <a:pt x="368" y="0"/>
                    <a:pt x="354" y="0"/>
                  </a:cubicBezTo>
                  <a:cubicBezTo>
                    <a:pt x="339" y="0"/>
                    <a:pt x="327" y="12"/>
                    <a:pt x="327" y="27"/>
                  </a:cubicBezTo>
                  <a:lnTo>
                    <a:pt x="327" y="68"/>
                  </a:lnTo>
                  <a:cubicBezTo>
                    <a:pt x="336" y="68"/>
                    <a:pt x="345" y="67"/>
                    <a:pt x="354" y="67"/>
                  </a:cubicBezTo>
                  <a:close/>
                  <a:moveTo>
                    <a:pt x="130" y="173"/>
                  </a:moveTo>
                  <a:cubicBezTo>
                    <a:pt x="142" y="159"/>
                    <a:pt x="154" y="147"/>
                    <a:pt x="168" y="135"/>
                  </a:cubicBezTo>
                  <a:lnTo>
                    <a:pt x="142" y="109"/>
                  </a:lnTo>
                  <a:cubicBezTo>
                    <a:pt x="131" y="99"/>
                    <a:pt x="114" y="98"/>
                    <a:pt x="104" y="109"/>
                  </a:cubicBezTo>
                  <a:cubicBezTo>
                    <a:pt x="93" y="119"/>
                    <a:pt x="94" y="136"/>
                    <a:pt x="104" y="147"/>
                  </a:cubicBezTo>
                  <a:lnTo>
                    <a:pt x="130" y="173"/>
                  </a:lnTo>
                  <a:close/>
                  <a:moveTo>
                    <a:pt x="64" y="358"/>
                  </a:moveTo>
                  <a:cubicBezTo>
                    <a:pt x="64" y="347"/>
                    <a:pt x="64" y="336"/>
                    <a:pt x="66" y="326"/>
                  </a:cubicBezTo>
                  <a:lnTo>
                    <a:pt x="28" y="326"/>
                  </a:lnTo>
                  <a:cubicBezTo>
                    <a:pt x="13" y="326"/>
                    <a:pt x="0" y="338"/>
                    <a:pt x="0" y="352"/>
                  </a:cubicBezTo>
                  <a:cubicBezTo>
                    <a:pt x="0" y="367"/>
                    <a:pt x="13" y="379"/>
                    <a:pt x="28" y="379"/>
                  </a:cubicBezTo>
                  <a:lnTo>
                    <a:pt x="65" y="379"/>
                  </a:lnTo>
                  <a:cubicBezTo>
                    <a:pt x="64" y="372"/>
                    <a:pt x="64" y="365"/>
                    <a:pt x="64" y="35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75" name="组合 37"/>
          <p:cNvGrpSpPr>
            <a:grpSpLocks/>
          </p:cNvGrpSpPr>
          <p:nvPr/>
        </p:nvGrpSpPr>
        <p:grpSpPr bwMode="auto">
          <a:xfrm>
            <a:off x="1175930" y="2974076"/>
            <a:ext cx="865284" cy="866842"/>
            <a:chOff x="0" y="0"/>
            <a:chExt cx="1154113" cy="1155698"/>
          </a:xfrm>
          <a:solidFill>
            <a:schemeClr val="bg1">
              <a:lumMod val="65000"/>
            </a:schemeClr>
          </a:solidFill>
        </p:grpSpPr>
        <p:sp>
          <p:nvSpPr>
            <p:cNvPr id="76" name="Oval 31"/>
            <p:cNvSpPr>
              <a:spLocks noChangeArrowheads="1"/>
            </p:cNvSpPr>
            <p:nvPr/>
          </p:nvSpPr>
          <p:spPr bwMode="auto">
            <a:xfrm>
              <a:off x="0" y="0"/>
              <a:ext cx="1154113" cy="1155699"/>
            </a:xfrm>
            <a:prstGeom prst="ellipse">
              <a:avLst/>
            </a:prstGeom>
            <a:solidFill>
              <a:srgbClr val="004D8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FontTx/>
                <a:buNone/>
              </a:pPr>
              <a:endParaRPr lang="zh-CN" altLang="en-US" sz="1300">
                <a:solidFill>
                  <a:schemeClr val="tx1"/>
                </a:solidFill>
                <a:ea typeface="宋体" pitchFamily="2" charset="-122"/>
              </a:endParaRPr>
            </a:p>
          </p:txBody>
        </p:sp>
        <p:sp>
          <p:nvSpPr>
            <p:cNvPr id="77" name="Freeform 35"/>
            <p:cNvSpPr>
              <a:spLocks noEditPoints="1"/>
            </p:cNvSpPr>
            <p:nvPr/>
          </p:nvSpPr>
          <p:spPr bwMode="auto">
            <a:xfrm>
              <a:off x="269875" y="169862"/>
              <a:ext cx="563563" cy="766762"/>
            </a:xfrm>
            <a:custGeom>
              <a:avLst/>
              <a:gdLst>
                <a:gd name="T0" fmla="*/ 73939 w 625"/>
                <a:gd name="T1" fmla="*/ 124194 h 852"/>
                <a:gd name="T2" fmla="*/ 62217 w 625"/>
                <a:gd name="T3" fmla="*/ 766762 h 852"/>
                <a:gd name="T4" fmla="*/ 563563 w 625"/>
                <a:gd name="T5" fmla="*/ 188091 h 852"/>
                <a:gd name="T6" fmla="*/ 520281 w 625"/>
                <a:gd name="T7" fmla="*/ 201590 h 852"/>
                <a:gd name="T8" fmla="*/ 64021 w 625"/>
                <a:gd name="T9" fmla="*/ 722664 h 852"/>
                <a:gd name="T10" fmla="*/ 243459 w 625"/>
                <a:gd name="T11" fmla="*/ 81896 h 852"/>
                <a:gd name="T12" fmla="*/ 320104 w 625"/>
                <a:gd name="T13" fmla="*/ 81896 h 852"/>
                <a:gd name="T14" fmla="*/ 280429 w 625"/>
                <a:gd name="T15" fmla="*/ 122394 h 852"/>
                <a:gd name="T16" fmla="*/ 196571 w 625"/>
                <a:gd name="T17" fmla="*/ 83696 h 852"/>
                <a:gd name="T18" fmla="*/ 103696 w 625"/>
                <a:gd name="T19" fmla="*/ 194390 h 852"/>
                <a:gd name="T20" fmla="*/ 459867 w 625"/>
                <a:gd name="T21" fmla="*/ 194390 h 852"/>
                <a:gd name="T22" fmla="*/ 366992 w 625"/>
                <a:gd name="T23" fmla="*/ 83696 h 852"/>
                <a:gd name="T24" fmla="*/ 196571 w 625"/>
                <a:gd name="T25" fmla="*/ 83696 h 852"/>
                <a:gd name="T26" fmla="*/ 199276 w 625"/>
                <a:gd name="T27" fmla="*/ 582271 h 852"/>
                <a:gd name="T28" fmla="*/ 136157 w 625"/>
                <a:gd name="T29" fmla="*/ 600270 h 852"/>
                <a:gd name="T30" fmla="*/ 122631 w 625"/>
                <a:gd name="T31" fmla="*/ 613770 h 852"/>
                <a:gd name="T32" fmla="*/ 199276 w 625"/>
                <a:gd name="T33" fmla="*/ 619169 h 852"/>
                <a:gd name="T34" fmla="*/ 119025 w 625"/>
                <a:gd name="T35" fmla="*/ 658767 h 852"/>
                <a:gd name="T36" fmla="*/ 218212 w 625"/>
                <a:gd name="T37" fmla="*/ 610170 h 852"/>
                <a:gd name="T38" fmla="*/ 218212 w 625"/>
                <a:gd name="T39" fmla="*/ 578671 h 852"/>
                <a:gd name="T40" fmla="*/ 99187 w 625"/>
                <a:gd name="T41" fmla="*/ 584971 h 852"/>
                <a:gd name="T42" fmla="*/ 192964 w 625"/>
                <a:gd name="T43" fmla="*/ 683966 h 852"/>
                <a:gd name="T44" fmla="*/ 192964 w 625"/>
                <a:gd name="T45" fmla="*/ 301485 h 852"/>
                <a:gd name="T46" fmla="*/ 136157 w 625"/>
                <a:gd name="T47" fmla="*/ 318584 h 852"/>
                <a:gd name="T48" fmla="*/ 155994 w 625"/>
                <a:gd name="T49" fmla="*/ 368982 h 852"/>
                <a:gd name="T50" fmla="*/ 119025 w 625"/>
                <a:gd name="T51" fmla="*/ 382481 h 852"/>
                <a:gd name="T52" fmla="*/ 192964 w 625"/>
                <a:gd name="T53" fmla="*/ 281686 h 852"/>
                <a:gd name="T54" fmla="*/ 99187 w 625"/>
                <a:gd name="T55" fmla="*/ 380681 h 852"/>
                <a:gd name="T56" fmla="*/ 217310 w 625"/>
                <a:gd name="T57" fmla="*/ 323084 h 852"/>
                <a:gd name="T58" fmla="*/ 216408 w 625"/>
                <a:gd name="T59" fmla="*/ 296985 h 852"/>
                <a:gd name="T60" fmla="*/ 199276 w 625"/>
                <a:gd name="T61" fmla="*/ 452678 h 852"/>
                <a:gd name="T62" fmla="*/ 122631 w 625"/>
                <a:gd name="T63" fmla="*/ 471577 h 852"/>
                <a:gd name="T64" fmla="*/ 199276 w 625"/>
                <a:gd name="T65" fmla="*/ 522874 h 852"/>
                <a:gd name="T66" fmla="*/ 218212 w 625"/>
                <a:gd name="T67" fmla="*/ 438278 h 852"/>
                <a:gd name="T68" fmla="*/ 99187 w 625"/>
                <a:gd name="T69" fmla="*/ 442778 h 852"/>
                <a:gd name="T70" fmla="*/ 199276 w 625"/>
                <a:gd name="T71" fmla="*/ 541773 h 852"/>
                <a:gd name="T72" fmla="*/ 260592 w 625"/>
                <a:gd name="T73" fmla="*/ 418479 h 852"/>
                <a:gd name="T74" fmla="*/ 294856 w 625"/>
                <a:gd name="T75" fmla="*/ 650668 h 852"/>
                <a:gd name="T76" fmla="*/ 452654 w 625"/>
                <a:gd name="T77" fmla="*/ 602070 h 852"/>
                <a:gd name="T78" fmla="*/ 288544 w 625"/>
                <a:gd name="T79" fmla="*/ 644368 h 852"/>
                <a:gd name="T80" fmla="*/ 452654 w 625"/>
                <a:gd name="T81" fmla="*/ 456277 h 852"/>
                <a:gd name="T82" fmla="*/ 288544 w 625"/>
                <a:gd name="T83" fmla="*/ 368982 h 852"/>
                <a:gd name="T84" fmla="*/ 288544 w 625"/>
                <a:gd name="T85" fmla="*/ 316784 h 85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5" h="852">
                  <a:moveTo>
                    <a:pt x="48" y="224"/>
                  </a:moveTo>
                  <a:cubicBezTo>
                    <a:pt x="48" y="200"/>
                    <a:pt x="59" y="188"/>
                    <a:pt x="82" y="188"/>
                  </a:cubicBezTo>
                  <a:lnTo>
                    <a:pt x="82" y="138"/>
                  </a:lnTo>
                  <a:cubicBezTo>
                    <a:pt x="39" y="139"/>
                    <a:pt x="0" y="167"/>
                    <a:pt x="0" y="209"/>
                  </a:cubicBezTo>
                  <a:lnTo>
                    <a:pt x="0" y="783"/>
                  </a:lnTo>
                  <a:cubicBezTo>
                    <a:pt x="0" y="818"/>
                    <a:pt x="34" y="852"/>
                    <a:pt x="69" y="852"/>
                  </a:cubicBezTo>
                  <a:lnTo>
                    <a:pt x="556" y="852"/>
                  </a:lnTo>
                  <a:cubicBezTo>
                    <a:pt x="591" y="852"/>
                    <a:pt x="625" y="818"/>
                    <a:pt x="625" y="783"/>
                  </a:cubicBezTo>
                  <a:lnTo>
                    <a:pt x="625" y="209"/>
                  </a:lnTo>
                  <a:cubicBezTo>
                    <a:pt x="625" y="167"/>
                    <a:pt x="586" y="139"/>
                    <a:pt x="543" y="138"/>
                  </a:cubicBezTo>
                  <a:lnTo>
                    <a:pt x="543" y="188"/>
                  </a:lnTo>
                  <a:cubicBezTo>
                    <a:pt x="566" y="188"/>
                    <a:pt x="577" y="200"/>
                    <a:pt x="577" y="224"/>
                  </a:cubicBezTo>
                  <a:lnTo>
                    <a:pt x="577" y="768"/>
                  </a:lnTo>
                  <a:cubicBezTo>
                    <a:pt x="577" y="785"/>
                    <a:pt x="570" y="803"/>
                    <a:pt x="554" y="803"/>
                  </a:cubicBezTo>
                  <a:lnTo>
                    <a:pt x="71" y="803"/>
                  </a:lnTo>
                  <a:cubicBezTo>
                    <a:pt x="53" y="803"/>
                    <a:pt x="48" y="783"/>
                    <a:pt x="48" y="764"/>
                  </a:cubicBezTo>
                  <a:lnTo>
                    <a:pt x="48" y="224"/>
                  </a:lnTo>
                  <a:close/>
                  <a:moveTo>
                    <a:pt x="270" y="91"/>
                  </a:moveTo>
                  <a:cubicBezTo>
                    <a:pt x="270" y="71"/>
                    <a:pt x="289" y="52"/>
                    <a:pt x="309" y="52"/>
                  </a:cubicBezTo>
                  <a:lnTo>
                    <a:pt x="316" y="52"/>
                  </a:lnTo>
                  <a:cubicBezTo>
                    <a:pt x="336" y="52"/>
                    <a:pt x="355" y="71"/>
                    <a:pt x="355" y="91"/>
                  </a:cubicBezTo>
                  <a:lnTo>
                    <a:pt x="355" y="95"/>
                  </a:lnTo>
                  <a:cubicBezTo>
                    <a:pt x="355" y="117"/>
                    <a:pt x="336" y="136"/>
                    <a:pt x="314" y="136"/>
                  </a:cubicBezTo>
                  <a:lnTo>
                    <a:pt x="311" y="136"/>
                  </a:lnTo>
                  <a:cubicBezTo>
                    <a:pt x="289" y="136"/>
                    <a:pt x="270" y="117"/>
                    <a:pt x="270" y="95"/>
                  </a:cubicBezTo>
                  <a:lnTo>
                    <a:pt x="270" y="91"/>
                  </a:lnTo>
                  <a:close/>
                  <a:moveTo>
                    <a:pt x="218" y="93"/>
                  </a:moveTo>
                  <a:lnTo>
                    <a:pt x="149" y="93"/>
                  </a:lnTo>
                  <a:cubicBezTo>
                    <a:pt x="126" y="93"/>
                    <a:pt x="115" y="104"/>
                    <a:pt x="115" y="127"/>
                  </a:cubicBezTo>
                  <a:lnTo>
                    <a:pt x="115" y="216"/>
                  </a:lnTo>
                  <a:cubicBezTo>
                    <a:pt x="115" y="231"/>
                    <a:pt x="124" y="246"/>
                    <a:pt x="138" y="246"/>
                  </a:cubicBezTo>
                  <a:lnTo>
                    <a:pt x="487" y="246"/>
                  </a:lnTo>
                  <a:cubicBezTo>
                    <a:pt x="501" y="246"/>
                    <a:pt x="510" y="231"/>
                    <a:pt x="510" y="216"/>
                  </a:cubicBezTo>
                  <a:lnTo>
                    <a:pt x="510" y="127"/>
                  </a:lnTo>
                  <a:cubicBezTo>
                    <a:pt x="510" y="104"/>
                    <a:pt x="499" y="93"/>
                    <a:pt x="476" y="93"/>
                  </a:cubicBezTo>
                  <a:lnTo>
                    <a:pt x="407" y="93"/>
                  </a:lnTo>
                  <a:cubicBezTo>
                    <a:pt x="407" y="45"/>
                    <a:pt x="366" y="0"/>
                    <a:pt x="320" y="0"/>
                  </a:cubicBezTo>
                  <a:lnTo>
                    <a:pt x="305" y="0"/>
                  </a:lnTo>
                  <a:cubicBezTo>
                    <a:pt x="259" y="0"/>
                    <a:pt x="218" y="45"/>
                    <a:pt x="218" y="93"/>
                  </a:cubicBezTo>
                  <a:close/>
                  <a:moveTo>
                    <a:pt x="132" y="654"/>
                  </a:moveTo>
                  <a:cubicBezTo>
                    <a:pt x="132" y="649"/>
                    <a:pt x="133" y="647"/>
                    <a:pt x="138" y="647"/>
                  </a:cubicBezTo>
                  <a:lnTo>
                    <a:pt x="221" y="647"/>
                  </a:lnTo>
                  <a:lnTo>
                    <a:pt x="221" y="654"/>
                  </a:lnTo>
                  <a:cubicBezTo>
                    <a:pt x="221" y="661"/>
                    <a:pt x="186" y="680"/>
                    <a:pt x="180" y="684"/>
                  </a:cubicBezTo>
                  <a:cubicBezTo>
                    <a:pt x="174" y="679"/>
                    <a:pt x="161" y="667"/>
                    <a:pt x="151" y="667"/>
                  </a:cubicBezTo>
                  <a:lnTo>
                    <a:pt x="149" y="667"/>
                  </a:lnTo>
                  <a:cubicBezTo>
                    <a:pt x="144" y="667"/>
                    <a:pt x="136" y="675"/>
                    <a:pt x="136" y="680"/>
                  </a:cubicBezTo>
                  <a:lnTo>
                    <a:pt x="136" y="682"/>
                  </a:lnTo>
                  <a:cubicBezTo>
                    <a:pt x="136" y="688"/>
                    <a:pt x="167" y="721"/>
                    <a:pt x="173" y="721"/>
                  </a:cubicBezTo>
                  <a:lnTo>
                    <a:pt x="175" y="721"/>
                  </a:lnTo>
                  <a:cubicBezTo>
                    <a:pt x="180" y="721"/>
                    <a:pt x="214" y="693"/>
                    <a:pt x="221" y="688"/>
                  </a:cubicBezTo>
                  <a:cubicBezTo>
                    <a:pt x="221" y="700"/>
                    <a:pt x="225" y="738"/>
                    <a:pt x="214" y="738"/>
                  </a:cubicBezTo>
                  <a:lnTo>
                    <a:pt x="138" y="738"/>
                  </a:lnTo>
                  <a:cubicBezTo>
                    <a:pt x="133" y="738"/>
                    <a:pt x="132" y="737"/>
                    <a:pt x="132" y="732"/>
                  </a:cubicBezTo>
                  <a:lnTo>
                    <a:pt x="132" y="654"/>
                  </a:lnTo>
                  <a:close/>
                  <a:moveTo>
                    <a:pt x="214" y="760"/>
                  </a:moveTo>
                  <a:cubicBezTo>
                    <a:pt x="255" y="760"/>
                    <a:pt x="240" y="715"/>
                    <a:pt x="242" y="678"/>
                  </a:cubicBezTo>
                  <a:cubicBezTo>
                    <a:pt x="243" y="658"/>
                    <a:pt x="292" y="642"/>
                    <a:pt x="296" y="624"/>
                  </a:cubicBezTo>
                  <a:lnTo>
                    <a:pt x="290" y="624"/>
                  </a:lnTo>
                  <a:cubicBezTo>
                    <a:pt x="275" y="624"/>
                    <a:pt x="253" y="637"/>
                    <a:pt x="242" y="643"/>
                  </a:cubicBezTo>
                  <a:cubicBezTo>
                    <a:pt x="237" y="635"/>
                    <a:pt x="232" y="626"/>
                    <a:pt x="218" y="626"/>
                  </a:cubicBezTo>
                  <a:lnTo>
                    <a:pt x="134" y="626"/>
                  </a:lnTo>
                  <a:cubicBezTo>
                    <a:pt x="122" y="626"/>
                    <a:pt x="110" y="637"/>
                    <a:pt x="110" y="650"/>
                  </a:cubicBezTo>
                  <a:lnTo>
                    <a:pt x="110" y="736"/>
                  </a:lnTo>
                  <a:cubicBezTo>
                    <a:pt x="110" y="750"/>
                    <a:pt x="123" y="760"/>
                    <a:pt x="138" y="760"/>
                  </a:cubicBezTo>
                  <a:lnTo>
                    <a:pt x="214" y="760"/>
                  </a:lnTo>
                  <a:close/>
                  <a:moveTo>
                    <a:pt x="132" y="341"/>
                  </a:moveTo>
                  <a:cubicBezTo>
                    <a:pt x="132" y="336"/>
                    <a:pt x="133" y="335"/>
                    <a:pt x="138" y="335"/>
                  </a:cubicBezTo>
                  <a:lnTo>
                    <a:pt x="214" y="335"/>
                  </a:lnTo>
                  <a:cubicBezTo>
                    <a:pt x="219" y="335"/>
                    <a:pt x="221" y="336"/>
                    <a:pt x="221" y="341"/>
                  </a:cubicBezTo>
                  <a:cubicBezTo>
                    <a:pt x="221" y="346"/>
                    <a:pt x="184" y="371"/>
                    <a:pt x="180" y="371"/>
                  </a:cubicBezTo>
                  <a:cubicBezTo>
                    <a:pt x="175" y="371"/>
                    <a:pt x="164" y="354"/>
                    <a:pt x="151" y="354"/>
                  </a:cubicBezTo>
                  <a:cubicBezTo>
                    <a:pt x="145" y="354"/>
                    <a:pt x="136" y="361"/>
                    <a:pt x="136" y="367"/>
                  </a:cubicBezTo>
                  <a:lnTo>
                    <a:pt x="136" y="369"/>
                  </a:lnTo>
                  <a:cubicBezTo>
                    <a:pt x="136" y="378"/>
                    <a:pt x="166" y="406"/>
                    <a:pt x="173" y="410"/>
                  </a:cubicBezTo>
                  <a:lnTo>
                    <a:pt x="221" y="376"/>
                  </a:lnTo>
                  <a:lnTo>
                    <a:pt x="221" y="425"/>
                  </a:lnTo>
                  <a:lnTo>
                    <a:pt x="132" y="425"/>
                  </a:lnTo>
                  <a:lnTo>
                    <a:pt x="132" y="341"/>
                  </a:lnTo>
                  <a:close/>
                  <a:moveTo>
                    <a:pt x="240" y="330"/>
                  </a:moveTo>
                  <a:cubicBezTo>
                    <a:pt x="237" y="319"/>
                    <a:pt x="228" y="313"/>
                    <a:pt x="214" y="313"/>
                  </a:cubicBezTo>
                  <a:lnTo>
                    <a:pt x="138" y="313"/>
                  </a:lnTo>
                  <a:cubicBezTo>
                    <a:pt x="123" y="313"/>
                    <a:pt x="110" y="322"/>
                    <a:pt x="110" y="337"/>
                  </a:cubicBezTo>
                  <a:lnTo>
                    <a:pt x="110" y="423"/>
                  </a:lnTo>
                  <a:cubicBezTo>
                    <a:pt x="110" y="436"/>
                    <a:pt x="122" y="447"/>
                    <a:pt x="134" y="447"/>
                  </a:cubicBezTo>
                  <a:lnTo>
                    <a:pt x="218" y="447"/>
                  </a:lnTo>
                  <a:cubicBezTo>
                    <a:pt x="252" y="447"/>
                    <a:pt x="242" y="393"/>
                    <a:pt x="241" y="359"/>
                  </a:cubicBezTo>
                  <a:lnTo>
                    <a:pt x="296" y="313"/>
                  </a:lnTo>
                  <a:cubicBezTo>
                    <a:pt x="296" y="313"/>
                    <a:pt x="292" y="311"/>
                    <a:pt x="292" y="311"/>
                  </a:cubicBezTo>
                  <a:cubicBezTo>
                    <a:pt x="271" y="311"/>
                    <a:pt x="253" y="329"/>
                    <a:pt x="240" y="330"/>
                  </a:cubicBezTo>
                  <a:close/>
                  <a:moveTo>
                    <a:pt x="132" y="492"/>
                  </a:moveTo>
                  <a:lnTo>
                    <a:pt x="221" y="492"/>
                  </a:lnTo>
                  <a:lnTo>
                    <a:pt x="221" y="503"/>
                  </a:lnTo>
                  <a:lnTo>
                    <a:pt x="180" y="529"/>
                  </a:lnTo>
                  <a:lnTo>
                    <a:pt x="152" y="508"/>
                  </a:lnTo>
                  <a:cubicBezTo>
                    <a:pt x="145" y="513"/>
                    <a:pt x="136" y="515"/>
                    <a:pt x="136" y="524"/>
                  </a:cubicBezTo>
                  <a:cubicBezTo>
                    <a:pt x="136" y="531"/>
                    <a:pt x="167" y="565"/>
                    <a:pt x="173" y="565"/>
                  </a:cubicBezTo>
                  <a:cubicBezTo>
                    <a:pt x="183" y="565"/>
                    <a:pt x="209" y="536"/>
                    <a:pt x="221" y="533"/>
                  </a:cubicBezTo>
                  <a:lnTo>
                    <a:pt x="221" y="581"/>
                  </a:lnTo>
                  <a:lnTo>
                    <a:pt x="132" y="581"/>
                  </a:lnTo>
                  <a:lnTo>
                    <a:pt x="132" y="492"/>
                  </a:lnTo>
                  <a:close/>
                  <a:moveTo>
                    <a:pt x="242" y="487"/>
                  </a:moveTo>
                  <a:cubicBezTo>
                    <a:pt x="238" y="480"/>
                    <a:pt x="233" y="470"/>
                    <a:pt x="221" y="470"/>
                  </a:cubicBezTo>
                  <a:lnTo>
                    <a:pt x="132" y="470"/>
                  </a:lnTo>
                  <a:cubicBezTo>
                    <a:pt x="121" y="470"/>
                    <a:pt x="110" y="481"/>
                    <a:pt x="110" y="492"/>
                  </a:cubicBezTo>
                  <a:lnTo>
                    <a:pt x="110" y="581"/>
                  </a:lnTo>
                  <a:cubicBezTo>
                    <a:pt x="110" y="591"/>
                    <a:pt x="121" y="602"/>
                    <a:pt x="132" y="602"/>
                  </a:cubicBezTo>
                  <a:lnTo>
                    <a:pt x="221" y="602"/>
                  </a:lnTo>
                  <a:cubicBezTo>
                    <a:pt x="252" y="602"/>
                    <a:pt x="242" y="547"/>
                    <a:pt x="242" y="515"/>
                  </a:cubicBezTo>
                  <a:lnTo>
                    <a:pt x="296" y="469"/>
                  </a:lnTo>
                  <a:lnTo>
                    <a:pt x="289" y="465"/>
                  </a:lnTo>
                  <a:lnTo>
                    <a:pt x="242" y="487"/>
                  </a:lnTo>
                  <a:close/>
                  <a:moveTo>
                    <a:pt x="320" y="716"/>
                  </a:moveTo>
                  <a:cubicBezTo>
                    <a:pt x="320" y="721"/>
                    <a:pt x="322" y="723"/>
                    <a:pt x="327" y="723"/>
                  </a:cubicBezTo>
                  <a:lnTo>
                    <a:pt x="495" y="723"/>
                  </a:lnTo>
                  <a:cubicBezTo>
                    <a:pt x="500" y="723"/>
                    <a:pt x="502" y="721"/>
                    <a:pt x="502" y="716"/>
                  </a:cubicBezTo>
                  <a:lnTo>
                    <a:pt x="502" y="669"/>
                  </a:lnTo>
                  <a:cubicBezTo>
                    <a:pt x="502" y="664"/>
                    <a:pt x="500" y="663"/>
                    <a:pt x="495" y="663"/>
                  </a:cubicBezTo>
                  <a:lnTo>
                    <a:pt x="320" y="663"/>
                  </a:lnTo>
                  <a:lnTo>
                    <a:pt x="320" y="716"/>
                  </a:lnTo>
                  <a:close/>
                  <a:moveTo>
                    <a:pt x="320" y="565"/>
                  </a:moveTo>
                  <a:lnTo>
                    <a:pt x="502" y="565"/>
                  </a:lnTo>
                  <a:lnTo>
                    <a:pt x="502" y="507"/>
                  </a:lnTo>
                  <a:lnTo>
                    <a:pt x="320" y="507"/>
                  </a:lnTo>
                  <a:lnTo>
                    <a:pt x="320" y="565"/>
                  </a:lnTo>
                  <a:close/>
                  <a:moveTo>
                    <a:pt x="320" y="410"/>
                  </a:moveTo>
                  <a:lnTo>
                    <a:pt x="452" y="410"/>
                  </a:lnTo>
                  <a:lnTo>
                    <a:pt x="452" y="352"/>
                  </a:lnTo>
                  <a:lnTo>
                    <a:pt x="320" y="352"/>
                  </a:lnTo>
                  <a:lnTo>
                    <a:pt x="320" y="41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78" name="组合 40"/>
          <p:cNvGrpSpPr>
            <a:grpSpLocks/>
          </p:cNvGrpSpPr>
          <p:nvPr/>
        </p:nvGrpSpPr>
        <p:grpSpPr bwMode="auto">
          <a:xfrm>
            <a:off x="6805633" y="1816699"/>
            <a:ext cx="866473" cy="866842"/>
            <a:chOff x="0" y="0"/>
            <a:chExt cx="1155700" cy="1155698"/>
          </a:xfrm>
          <a:solidFill>
            <a:schemeClr val="bg1">
              <a:lumMod val="65000"/>
            </a:schemeClr>
          </a:solidFill>
        </p:grpSpPr>
        <p:sp>
          <p:nvSpPr>
            <p:cNvPr id="79" name="Oval 33"/>
            <p:cNvSpPr>
              <a:spLocks noChangeArrowheads="1"/>
            </p:cNvSpPr>
            <p:nvPr/>
          </p:nvSpPr>
          <p:spPr bwMode="auto">
            <a:xfrm>
              <a:off x="0" y="0"/>
              <a:ext cx="1155700" cy="1155698"/>
            </a:xfrm>
            <a:prstGeom prst="ellipse">
              <a:avLst/>
            </a:prstGeom>
            <a:solidFill>
              <a:srgbClr val="004D86"/>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FontTx/>
                <a:buNone/>
              </a:pPr>
              <a:endParaRPr lang="zh-CN" altLang="en-US" sz="1300">
                <a:solidFill>
                  <a:schemeClr val="tx1"/>
                </a:solidFill>
                <a:ea typeface="宋体" pitchFamily="2" charset="-122"/>
              </a:endParaRPr>
            </a:p>
          </p:txBody>
        </p:sp>
        <p:sp>
          <p:nvSpPr>
            <p:cNvPr id="81" name="Freeform 36"/>
            <p:cNvSpPr>
              <a:spLocks noEditPoints="1"/>
            </p:cNvSpPr>
            <p:nvPr/>
          </p:nvSpPr>
          <p:spPr bwMode="auto">
            <a:xfrm>
              <a:off x="261937" y="217487"/>
              <a:ext cx="712788" cy="701675"/>
            </a:xfrm>
            <a:custGeom>
              <a:avLst/>
              <a:gdLst>
                <a:gd name="T0" fmla="*/ 188097 w 792"/>
                <a:gd name="T1" fmla="*/ 307152 h 779"/>
                <a:gd name="T2" fmla="*/ 249296 w 792"/>
                <a:gd name="T3" fmla="*/ 200865 h 779"/>
                <a:gd name="T4" fmla="*/ 350994 w 792"/>
                <a:gd name="T5" fmla="*/ 290938 h 779"/>
                <a:gd name="T6" fmla="*/ 264596 w 792"/>
                <a:gd name="T7" fmla="*/ 182850 h 779"/>
                <a:gd name="T8" fmla="*/ 350994 w 792"/>
                <a:gd name="T9" fmla="*/ 290938 h 779"/>
                <a:gd name="T10" fmla="*/ 350994 w 792"/>
                <a:gd name="T11" fmla="*/ 290938 h 779"/>
                <a:gd name="T12" fmla="*/ 420293 w 792"/>
                <a:gd name="T13" fmla="*/ 174743 h 779"/>
                <a:gd name="T14" fmla="*/ 442793 w 792"/>
                <a:gd name="T15" fmla="*/ 163034 h 779"/>
                <a:gd name="T16" fmla="*/ 445493 w 792"/>
                <a:gd name="T17" fmla="*/ 182850 h 779"/>
                <a:gd name="T18" fmla="*/ 439193 w 792"/>
                <a:gd name="T19" fmla="*/ 215276 h 779"/>
                <a:gd name="T20" fmla="*/ 418493 w 792"/>
                <a:gd name="T21" fmla="*/ 207170 h 779"/>
                <a:gd name="T22" fmla="*/ 393293 w 792"/>
                <a:gd name="T23" fmla="*/ 185552 h 779"/>
                <a:gd name="T24" fmla="*/ 410393 w 792"/>
                <a:gd name="T25" fmla="*/ 172942 h 779"/>
                <a:gd name="T26" fmla="*/ 442793 w 792"/>
                <a:gd name="T27" fmla="*/ 163034 h 779"/>
                <a:gd name="T28" fmla="*/ 337494 w 792"/>
                <a:gd name="T29" fmla="*/ 308953 h 779"/>
                <a:gd name="T30" fmla="*/ 325795 w 792"/>
                <a:gd name="T31" fmla="*/ 440461 h 779"/>
                <a:gd name="T32" fmla="*/ 371694 w 792"/>
                <a:gd name="T33" fmla="*/ 320663 h 779"/>
                <a:gd name="T34" fmla="*/ 280795 w 792"/>
                <a:gd name="T35" fmla="*/ 268420 h 779"/>
                <a:gd name="T36" fmla="*/ 246596 w 792"/>
                <a:gd name="T37" fmla="*/ 280130 h 779"/>
                <a:gd name="T38" fmla="*/ 292495 w 792"/>
                <a:gd name="T39" fmla="*/ 440461 h 779"/>
                <a:gd name="T40" fmla="*/ 280795 w 792"/>
                <a:gd name="T41" fmla="*/ 268420 h 779"/>
                <a:gd name="T42" fmla="*/ 416693 w 792"/>
                <a:gd name="T43" fmla="*/ 240497 h 779"/>
                <a:gd name="T44" fmla="*/ 404993 w 792"/>
                <a:gd name="T45" fmla="*/ 440461 h 779"/>
                <a:gd name="T46" fmla="*/ 450892 w 792"/>
                <a:gd name="T47" fmla="*/ 253107 h 779"/>
                <a:gd name="T48" fmla="*/ 201597 w 792"/>
                <a:gd name="T49" fmla="*/ 351288 h 779"/>
                <a:gd name="T50" fmla="*/ 167397 w 792"/>
                <a:gd name="T51" fmla="*/ 362997 h 779"/>
                <a:gd name="T52" fmla="*/ 213296 w 792"/>
                <a:gd name="T53" fmla="*/ 440461 h 779"/>
                <a:gd name="T54" fmla="*/ 201597 w 792"/>
                <a:gd name="T55" fmla="*/ 351288 h 779"/>
                <a:gd name="T56" fmla="*/ 122398 w 792"/>
                <a:gd name="T57" fmla="*/ 440461 h 779"/>
                <a:gd name="T58" fmla="*/ 110698 w 792"/>
                <a:gd name="T59" fmla="*/ 170240 h 779"/>
                <a:gd name="T60" fmla="*/ 134098 w 792"/>
                <a:gd name="T61" fmla="*/ 170240 h 779"/>
                <a:gd name="T62" fmla="*/ 477892 w 792"/>
                <a:gd name="T63" fmla="*/ 417042 h 779"/>
                <a:gd name="T64" fmla="*/ 477892 w 792"/>
                <a:gd name="T65" fmla="*/ 440461 h 779"/>
                <a:gd name="T66" fmla="*/ 110698 w 792"/>
                <a:gd name="T67" fmla="*/ 428751 h 779"/>
                <a:gd name="T68" fmla="*/ 477892 w 792"/>
                <a:gd name="T69" fmla="*/ 417042 h 779"/>
                <a:gd name="T70" fmla="*/ 611990 w 792"/>
                <a:gd name="T71" fmla="*/ 701675 h 779"/>
                <a:gd name="T72" fmla="*/ 436493 w 792"/>
                <a:gd name="T73" fmla="*/ 566564 h 779"/>
                <a:gd name="T74" fmla="*/ 0 w 792"/>
                <a:gd name="T75" fmla="*/ 299045 h 779"/>
                <a:gd name="T76" fmla="*/ 599390 w 792"/>
                <a:gd name="T77" fmla="*/ 299045 h 779"/>
                <a:gd name="T78" fmla="*/ 677689 w 792"/>
                <a:gd name="T79" fmla="*/ 544947 h 779"/>
                <a:gd name="T80" fmla="*/ 300595 w 792"/>
                <a:gd name="T81" fmla="*/ 561160 h 779"/>
                <a:gd name="T82" fmla="*/ 561591 w 792"/>
                <a:gd name="T83" fmla="*/ 299045 h 779"/>
                <a:gd name="T84" fmla="*/ 38699 w 792"/>
                <a:gd name="T85" fmla="*/ 299045 h 77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92" h="779">
                  <a:moveTo>
                    <a:pt x="297" y="240"/>
                  </a:moveTo>
                  <a:lnTo>
                    <a:pt x="209" y="341"/>
                  </a:lnTo>
                  <a:lnTo>
                    <a:pt x="188" y="323"/>
                  </a:lnTo>
                  <a:lnTo>
                    <a:pt x="277" y="223"/>
                  </a:lnTo>
                  <a:lnTo>
                    <a:pt x="297" y="240"/>
                  </a:lnTo>
                  <a:close/>
                  <a:moveTo>
                    <a:pt x="390" y="323"/>
                  </a:moveTo>
                  <a:lnTo>
                    <a:pt x="276" y="224"/>
                  </a:lnTo>
                  <a:lnTo>
                    <a:pt x="294" y="203"/>
                  </a:lnTo>
                  <a:lnTo>
                    <a:pt x="408" y="303"/>
                  </a:lnTo>
                  <a:lnTo>
                    <a:pt x="390" y="323"/>
                  </a:lnTo>
                  <a:close/>
                  <a:moveTo>
                    <a:pt x="487" y="212"/>
                  </a:moveTo>
                  <a:lnTo>
                    <a:pt x="390" y="323"/>
                  </a:lnTo>
                  <a:lnTo>
                    <a:pt x="369" y="305"/>
                  </a:lnTo>
                  <a:lnTo>
                    <a:pt x="467" y="194"/>
                  </a:lnTo>
                  <a:lnTo>
                    <a:pt x="487" y="212"/>
                  </a:lnTo>
                  <a:close/>
                  <a:moveTo>
                    <a:pt x="492" y="181"/>
                  </a:moveTo>
                  <a:cubicBezTo>
                    <a:pt x="497" y="179"/>
                    <a:pt x="500" y="182"/>
                    <a:pt x="499" y="187"/>
                  </a:cubicBezTo>
                  <a:lnTo>
                    <a:pt x="495" y="203"/>
                  </a:lnTo>
                  <a:cubicBezTo>
                    <a:pt x="494" y="209"/>
                    <a:pt x="492" y="217"/>
                    <a:pt x="491" y="222"/>
                  </a:cubicBezTo>
                  <a:lnTo>
                    <a:pt x="488" y="239"/>
                  </a:lnTo>
                  <a:cubicBezTo>
                    <a:pt x="487" y="244"/>
                    <a:pt x="483" y="245"/>
                    <a:pt x="479" y="242"/>
                  </a:cubicBezTo>
                  <a:lnTo>
                    <a:pt x="465" y="230"/>
                  </a:lnTo>
                  <a:cubicBezTo>
                    <a:pt x="461" y="227"/>
                    <a:pt x="455" y="221"/>
                    <a:pt x="451" y="217"/>
                  </a:cubicBezTo>
                  <a:lnTo>
                    <a:pt x="437" y="206"/>
                  </a:lnTo>
                  <a:cubicBezTo>
                    <a:pt x="433" y="202"/>
                    <a:pt x="434" y="198"/>
                    <a:pt x="439" y="197"/>
                  </a:cubicBezTo>
                  <a:lnTo>
                    <a:pt x="456" y="192"/>
                  </a:lnTo>
                  <a:cubicBezTo>
                    <a:pt x="461" y="190"/>
                    <a:pt x="470" y="187"/>
                    <a:pt x="475" y="186"/>
                  </a:cubicBezTo>
                  <a:lnTo>
                    <a:pt x="492" y="181"/>
                  </a:lnTo>
                  <a:close/>
                  <a:moveTo>
                    <a:pt x="400" y="343"/>
                  </a:moveTo>
                  <a:lnTo>
                    <a:pt x="375" y="343"/>
                  </a:lnTo>
                  <a:cubicBezTo>
                    <a:pt x="368" y="343"/>
                    <a:pt x="362" y="349"/>
                    <a:pt x="362" y="356"/>
                  </a:cubicBezTo>
                  <a:lnTo>
                    <a:pt x="362" y="489"/>
                  </a:lnTo>
                  <a:lnTo>
                    <a:pt x="413" y="489"/>
                  </a:lnTo>
                  <a:lnTo>
                    <a:pt x="413" y="356"/>
                  </a:lnTo>
                  <a:cubicBezTo>
                    <a:pt x="413" y="349"/>
                    <a:pt x="407" y="343"/>
                    <a:pt x="400" y="343"/>
                  </a:cubicBezTo>
                  <a:close/>
                  <a:moveTo>
                    <a:pt x="312" y="298"/>
                  </a:moveTo>
                  <a:lnTo>
                    <a:pt x="287" y="298"/>
                  </a:lnTo>
                  <a:cubicBezTo>
                    <a:pt x="280" y="298"/>
                    <a:pt x="274" y="304"/>
                    <a:pt x="274" y="311"/>
                  </a:cubicBezTo>
                  <a:lnTo>
                    <a:pt x="274" y="489"/>
                  </a:lnTo>
                  <a:lnTo>
                    <a:pt x="325" y="489"/>
                  </a:lnTo>
                  <a:lnTo>
                    <a:pt x="325" y="311"/>
                  </a:lnTo>
                  <a:cubicBezTo>
                    <a:pt x="325" y="304"/>
                    <a:pt x="319" y="298"/>
                    <a:pt x="312" y="298"/>
                  </a:cubicBezTo>
                  <a:close/>
                  <a:moveTo>
                    <a:pt x="488" y="267"/>
                  </a:moveTo>
                  <a:lnTo>
                    <a:pt x="463" y="267"/>
                  </a:lnTo>
                  <a:cubicBezTo>
                    <a:pt x="456" y="267"/>
                    <a:pt x="450" y="273"/>
                    <a:pt x="450" y="281"/>
                  </a:cubicBezTo>
                  <a:lnTo>
                    <a:pt x="450" y="489"/>
                  </a:lnTo>
                  <a:lnTo>
                    <a:pt x="501" y="489"/>
                  </a:lnTo>
                  <a:lnTo>
                    <a:pt x="501" y="281"/>
                  </a:lnTo>
                  <a:cubicBezTo>
                    <a:pt x="501" y="273"/>
                    <a:pt x="495" y="267"/>
                    <a:pt x="488" y="267"/>
                  </a:cubicBezTo>
                  <a:close/>
                  <a:moveTo>
                    <a:pt x="224" y="390"/>
                  </a:moveTo>
                  <a:lnTo>
                    <a:pt x="200" y="390"/>
                  </a:lnTo>
                  <a:cubicBezTo>
                    <a:pt x="192" y="390"/>
                    <a:pt x="186" y="396"/>
                    <a:pt x="186" y="403"/>
                  </a:cubicBezTo>
                  <a:lnTo>
                    <a:pt x="186" y="489"/>
                  </a:lnTo>
                  <a:lnTo>
                    <a:pt x="237" y="489"/>
                  </a:lnTo>
                  <a:lnTo>
                    <a:pt x="237" y="403"/>
                  </a:lnTo>
                  <a:cubicBezTo>
                    <a:pt x="237" y="396"/>
                    <a:pt x="231" y="390"/>
                    <a:pt x="224" y="390"/>
                  </a:cubicBezTo>
                  <a:close/>
                  <a:moveTo>
                    <a:pt x="149" y="476"/>
                  </a:moveTo>
                  <a:cubicBezTo>
                    <a:pt x="149" y="483"/>
                    <a:pt x="144" y="489"/>
                    <a:pt x="136" y="489"/>
                  </a:cubicBezTo>
                  <a:cubicBezTo>
                    <a:pt x="129" y="489"/>
                    <a:pt x="123" y="483"/>
                    <a:pt x="123" y="476"/>
                  </a:cubicBezTo>
                  <a:lnTo>
                    <a:pt x="123" y="189"/>
                  </a:lnTo>
                  <a:cubicBezTo>
                    <a:pt x="123" y="182"/>
                    <a:pt x="129" y="176"/>
                    <a:pt x="136" y="176"/>
                  </a:cubicBezTo>
                  <a:cubicBezTo>
                    <a:pt x="143" y="176"/>
                    <a:pt x="149" y="182"/>
                    <a:pt x="149" y="189"/>
                  </a:cubicBezTo>
                  <a:lnTo>
                    <a:pt x="149" y="476"/>
                  </a:lnTo>
                  <a:close/>
                  <a:moveTo>
                    <a:pt x="531" y="463"/>
                  </a:moveTo>
                  <a:cubicBezTo>
                    <a:pt x="538" y="463"/>
                    <a:pt x="544" y="469"/>
                    <a:pt x="544" y="476"/>
                  </a:cubicBezTo>
                  <a:cubicBezTo>
                    <a:pt x="544" y="483"/>
                    <a:pt x="538" y="489"/>
                    <a:pt x="531" y="489"/>
                  </a:cubicBezTo>
                  <a:lnTo>
                    <a:pt x="136" y="489"/>
                  </a:lnTo>
                  <a:cubicBezTo>
                    <a:pt x="129" y="489"/>
                    <a:pt x="123" y="483"/>
                    <a:pt x="123" y="476"/>
                  </a:cubicBezTo>
                  <a:cubicBezTo>
                    <a:pt x="123" y="469"/>
                    <a:pt x="129" y="463"/>
                    <a:pt x="136" y="463"/>
                  </a:cubicBezTo>
                  <a:lnTo>
                    <a:pt x="531" y="463"/>
                  </a:lnTo>
                  <a:close/>
                  <a:moveTo>
                    <a:pt x="753" y="750"/>
                  </a:moveTo>
                  <a:cubicBezTo>
                    <a:pt x="732" y="770"/>
                    <a:pt x="706" y="779"/>
                    <a:pt x="680" y="779"/>
                  </a:cubicBezTo>
                  <a:cubicBezTo>
                    <a:pt x="654" y="779"/>
                    <a:pt x="628" y="770"/>
                    <a:pt x="608" y="750"/>
                  </a:cubicBezTo>
                  <a:lnTo>
                    <a:pt x="485" y="629"/>
                  </a:lnTo>
                  <a:cubicBezTo>
                    <a:pt x="440" y="653"/>
                    <a:pt x="388" y="666"/>
                    <a:pt x="334" y="666"/>
                  </a:cubicBezTo>
                  <a:cubicBezTo>
                    <a:pt x="149" y="666"/>
                    <a:pt x="0" y="517"/>
                    <a:pt x="0" y="332"/>
                  </a:cubicBezTo>
                  <a:cubicBezTo>
                    <a:pt x="0" y="149"/>
                    <a:pt x="149" y="0"/>
                    <a:pt x="334" y="0"/>
                  </a:cubicBezTo>
                  <a:cubicBezTo>
                    <a:pt x="517" y="0"/>
                    <a:pt x="666" y="149"/>
                    <a:pt x="666" y="332"/>
                  </a:cubicBezTo>
                  <a:cubicBezTo>
                    <a:pt x="666" y="387"/>
                    <a:pt x="653" y="439"/>
                    <a:pt x="630" y="484"/>
                  </a:cubicBezTo>
                  <a:lnTo>
                    <a:pt x="753" y="605"/>
                  </a:lnTo>
                  <a:cubicBezTo>
                    <a:pt x="792" y="645"/>
                    <a:pt x="792" y="709"/>
                    <a:pt x="753" y="750"/>
                  </a:cubicBezTo>
                  <a:close/>
                  <a:moveTo>
                    <a:pt x="334" y="623"/>
                  </a:moveTo>
                  <a:lnTo>
                    <a:pt x="334" y="623"/>
                  </a:lnTo>
                  <a:cubicBezTo>
                    <a:pt x="494" y="623"/>
                    <a:pt x="624" y="493"/>
                    <a:pt x="624" y="332"/>
                  </a:cubicBezTo>
                  <a:cubicBezTo>
                    <a:pt x="624" y="172"/>
                    <a:pt x="494" y="42"/>
                    <a:pt x="334" y="42"/>
                  </a:cubicBezTo>
                  <a:cubicBezTo>
                    <a:pt x="173" y="42"/>
                    <a:pt x="43" y="172"/>
                    <a:pt x="43" y="332"/>
                  </a:cubicBezTo>
                  <a:cubicBezTo>
                    <a:pt x="43" y="493"/>
                    <a:pt x="173" y="623"/>
                    <a:pt x="334" y="62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82" name="组合 43"/>
          <p:cNvGrpSpPr>
            <a:grpSpLocks/>
          </p:cNvGrpSpPr>
          <p:nvPr/>
        </p:nvGrpSpPr>
        <p:grpSpPr bwMode="auto">
          <a:xfrm>
            <a:off x="6841338" y="2996699"/>
            <a:ext cx="865284" cy="866842"/>
            <a:chOff x="0" y="0"/>
            <a:chExt cx="1154113" cy="1155698"/>
          </a:xfrm>
          <a:solidFill>
            <a:schemeClr val="bg1">
              <a:lumMod val="65000"/>
            </a:schemeClr>
          </a:solidFill>
        </p:grpSpPr>
        <p:sp>
          <p:nvSpPr>
            <p:cNvPr id="83" name="Oval 32"/>
            <p:cNvSpPr>
              <a:spLocks noChangeArrowheads="1"/>
            </p:cNvSpPr>
            <p:nvPr/>
          </p:nvSpPr>
          <p:spPr bwMode="auto">
            <a:xfrm>
              <a:off x="0" y="0"/>
              <a:ext cx="1154113" cy="1155698"/>
            </a:xfrm>
            <a:prstGeom prst="ellipse">
              <a:avLst/>
            </a:prstGeom>
            <a:solidFill>
              <a:srgbClr val="0282D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FontTx/>
                <a:buNone/>
              </a:pPr>
              <a:endParaRPr lang="zh-CN" altLang="en-US" sz="1300">
                <a:solidFill>
                  <a:schemeClr val="tx1"/>
                </a:solidFill>
                <a:ea typeface="宋体" pitchFamily="2" charset="-122"/>
              </a:endParaRPr>
            </a:p>
          </p:txBody>
        </p:sp>
        <p:sp>
          <p:nvSpPr>
            <p:cNvPr id="84" name="Freeform 37"/>
            <p:cNvSpPr>
              <a:spLocks noEditPoints="1"/>
            </p:cNvSpPr>
            <p:nvPr/>
          </p:nvSpPr>
          <p:spPr bwMode="auto">
            <a:xfrm>
              <a:off x="268287" y="254000"/>
              <a:ext cx="658813" cy="652462"/>
            </a:xfrm>
            <a:custGeom>
              <a:avLst/>
              <a:gdLst>
                <a:gd name="T0" fmla="*/ 594912 w 732"/>
                <a:gd name="T1" fmla="*/ 562343 h 724"/>
                <a:gd name="T2" fmla="*/ 526510 w 732"/>
                <a:gd name="T3" fmla="*/ 562343 h 724"/>
                <a:gd name="T4" fmla="*/ 431109 w 732"/>
                <a:gd name="T5" fmla="*/ 379401 h 724"/>
                <a:gd name="T6" fmla="*/ 421208 w 732"/>
                <a:gd name="T7" fmla="*/ 415449 h 724"/>
                <a:gd name="T8" fmla="*/ 369007 w 732"/>
                <a:gd name="T9" fmla="*/ 455101 h 724"/>
                <a:gd name="T10" fmla="*/ 540011 w 732"/>
                <a:gd name="T11" fmla="*/ 644351 h 724"/>
                <a:gd name="T12" fmla="*/ 649813 w 732"/>
                <a:gd name="T13" fmla="*/ 570454 h 724"/>
                <a:gd name="T14" fmla="*/ 568811 w 732"/>
                <a:gd name="T15" fmla="*/ 486643 h 724"/>
                <a:gd name="T16" fmla="*/ 449109 w 732"/>
                <a:gd name="T17" fmla="*/ 388413 h 724"/>
                <a:gd name="T18" fmla="*/ 237605 w 732"/>
                <a:gd name="T19" fmla="*/ 231606 h 724"/>
                <a:gd name="T20" fmla="*/ 273605 w 732"/>
                <a:gd name="T21" fmla="*/ 221693 h 724"/>
                <a:gd name="T22" fmla="*/ 283506 w 732"/>
                <a:gd name="T23" fmla="*/ 186546 h 724"/>
                <a:gd name="T24" fmla="*/ 292506 w 732"/>
                <a:gd name="T25" fmla="*/ 153202 h 724"/>
                <a:gd name="T26" fmla="*/ 126903 w 732"/>
                <a:gd name="T27" fmla="*/ 14419 h 724"/>
                <a:gd name="T28" fmla="*/ 104402 w 732"/>
                <a:gd name="T29" fmla="*/ 184744 h 724"/>
                <a:gd name="T30" fmla="*/ 900 w 732"/>
                <a:gd name="T31" fmla="*/ 141487 h 724"/>
                <a:gd name="T32" fmla="*/ 196204 w 732"/>
                <a:gd name="T33" fmla="*/ 281171 h 724"/>
                <a:gd name="T34" fmla="*/ 221404 w 732"/>
                <a:gd name="T35" fmla="*/ 248729 h 724"/>
                <a:gd name="T36" fmla="*/ 634513 w 732"/>
                <a:gd name="T37" fmla="*/ 63985 h 724"/>
                <a:gd name="T38" fmla="*/ 546311 w 732"/>
                <a:gd name="T39" fmla="*/ 0 h 724"/>
                <a:gd name="T40" fmla="*/ 309606 w 732"/>
                <a:gd name="T41" fmla="*/ 211780 h 724"/>
                <a:gd name="T42" fmla="*/ 275405 w 732"/>
                <a:gd name="T43" fmla="*/ 260444 h 724"/>
                <a:gd name="T44" fmla="*/ 246605 w 732"/>
                <a:gd name="T45" fmla="*/ 274863 h 724"/>
                <a:gd name="T46" fmla="*/ 250205 w 732"/>
                <a:gd name="T47" fmla="*/ 364982 h 724"/>
                <a:gd name="T48" fmla="*/ 58501 w 732"/>
                <a:gd name="T49" fmla="*/ 530801 h 724"/>
                <a:gd name="T50" fmla="*/ 37801 w 732"/>
                <a:gd name="T51" fmla="*/ 652462 h 724"/>
                <a:gd name="T52" fmla="*/ 136803 w 732"/>
                <a:gd name="T53" fmla="*/ 553331 h 724"/>
                <a:gd name="T54" fmla="*/ 291606 w 732"/>
                <a:gd name="T55" fmla="*/ 406437 h 724"/>
                <a:gd name="T56" fmla="*/ 378907 w 732"/>
                <a:gd name="T57" fmla="*/ 406437 h 724"/>
                <a:gd name="T58" fmla="*/ 404108 w 732"/>
                <a:gd name="T59" fmla="*/ 352366 h 724"/>
                <a:gd name="T60" fmla="*/ 441009 w 732"/>
                <a:gd name="T61" fmla="*/ 344255 h 724"/>
                <a:gd name="T62" fmla="*/ 634513 w 732"/>
                <a:gd name="T63" fmla="*/ 63985 h 72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732" h="724">
                  <a:moveTo>
                    <a:pt x="623" y="586"/>
                  </a:moveTo>
                  <a:cubicBezTo>
                    <a:pt x="644" y="586"/>
                    <a:pt x="661" y="603"/>
                    <a:pt x="661" y="624"/>
                  </a:cubicBezTo>
                  <a:cubicBezTo>
                    <a:pt x="661" y="645"/>
                    <a:pt x="644" y="662"/>
                    <a:pt x="623" y="662"/>
                  </a:cubicBezTo>
                  <a:cubicBezTo>
                    <a:pt x="602" y="662"/>
                    <a:pt x="585" y="645"/>
                    <a:pt x="585" y="624"/>
                  </a:cubicBezTo>
                  <a:cubicBezTo>
                    <a:pt x="585" y="603"/>
                    <a:pt x="602" y="586"/>
                    <a:pt x="623" y="586"/>
                  </a:cubicBezTo>
                  <a:close/>
                  <a:moveTo>
                    <a:pt x="479" y="421"/>
                  </a:moveTo>
                  <a:lnTo>
                    <a:pt x="489" y="441"/>
                  </a:lnTo>
                  <a:lnTo>
                    <a:pt x="468" y="461"/>
                  </a:lnTo>
                  <a:lnTo>
                    <a:pt x="449" y="480"/>
                  </a:lnTo>
                  <a:cubicBezTo>
                    <a:pt x="438" y="491"/>
                    <a:pt x="425" y="500"/>
                    <a:pt x="410" y="505"/>
                  </a:cubicBezTo>
                  <a:lnTo>
                    <a:pt x="539" y="633"/>
                  </a:lnTo>
                  <a:lnTo>
                    <a:pt x="600" y="715"/>
                  </a:lnTo>
                  <a:lnTo>
                    <a:pt x="632" y="724"/>
                  </a:lnTo>
                  <a:lnTo>
                    <a:pt x="722" y="633"/>
                  </a:lnTo>
                  <a:lnTo>
                    <a:pt x="713" y="600"/>
                  </a:lnTo>
                  <a:lnTo>
                    <a:pt x="632" y="540"/>
                  </a:lnTo>
                  <a:lnTo>
                    <a:pt x="511" y="419"/>
                  </a:lnTo>
                  <a:lnTo>
                    <a:pt x="499" y="431"/>
                  </a:lnTo>
                  <a:lnTo>
                    <a:pt x="479" y="421"/>
                  </a:lnTo>
                  <a:close/>
                  <a:moveTo>
                    <a:pt x="264" y="257"/>
                  </a:moveTo>
                  <a:lnTo>
                    <a:pt x="285" y="237"/>
                  </a:lnTo>
                  <a:lnTo>
                    <a:pt x="304" y="246"/>
                  </a:lnTo>
                  <a:lnTo>
                    <a:pt x="294" y="227"/>
                  </a:lnTo>
                  <a:lnTo>
                    <a:pt x="315" y="207"/>
                  </a:lnTo>
                  <a:lnTo>
                    <a:pt x="317" y="205"/>
                  </a:lnTo>
                  <a:cubicBezTo>
                    <a:pt x="322" y="193"/>
                    <a:pt x="325" y="181"/>
                    <a:pt x="325" y="170"/>
                  </a:cubicBezTo>
                  <a:cubicBezTo>
                    <a:pt x="325" y="84"/>
                    <a:pt x="242" y="0"/>
                    <a:pt x="156" y="1"/>
                  </a:cubicBezTo>
                  <a:cubicBezTo>
                    <a:pt x="156" y="1"/>
                    <a:pt x="146" y="11"/>
                    <a:pt x="141" y="16"/>
                  </a:cubicBezTo>
                  <a:cubicBezTo>
                    <a:pt x="210" y="85"/>
                    <a:pt x="204" y="74"/>
                    <a:pt x="204" y="116"/>
                  </a:cubicBezTo>
                  <a:cubicBezTo>
                    <a:pt x="204" y="151"/>
                    <a:pt x="149" y="205"/>
                    <a:pt x="116" y="205"/>
                  </a:cubicBezTo>
                  <a:cubicBezTo>
                    <a:pt x="72" y="205"/>
                    <a:pt x="86" y="212"/>
                    <a:pt x="16" y="142"/>
                  </a:cubicBezTo>
                  <a:cubicBezTo>
                    <a:pt x="10" y="147"/>
                    <a:pt x="1" y="157"/>
                    <a:pt x="1" y="157"/>
                  </a:cubicBezTo>
                  <a:cubicBezTo>
                    <a:pt x="2" y="243"/>
                    <a:pt x="83" y="325"/>
                    <a:pt x="169" y="325"/>
                  </a:cubicBezTo>
                  <a:cubicBezTo>
                    <a:pt x="185" y="325"/>
                    <a:pt x="201" y="320"/>
                    <a:pt x="218" y="312"/>
                  </a:cubicBezTo>
                  <a:lnTo>
                    <a:pt x="221" y="315"/>
                  </a:lnTo>
                  <a:cubicBezTo>
                    <a:pt x="226" y="301"/>
                    <a:pt x="234" y="288"/>
                    <a:pt x="246" y="276"/>
                  </a:cubicBezTo>
                  <a:lnTo>
                    <a:pt x="264" y="257"/>
                  </a:lnTo>
                  <a:close/>
                  <a:moveTo>
                    <a:pt x="705" y="71"/>
                  </a:moveTo>
                  <a:lnTo>
                    <a:pt x="655" y="20"/>
                  </a:lnTo>
                  <a:cubicBezTo>
                    <a:pt x="642" y="7"/>
                    <a:pt x="624" y="0"/>
                    <a:pt x="607" y="0"/>
                  </a:cubicBezTo>
                  <a:cubicBezTo>
                    <a:pt x="589" y="0"/>
                    <a:pt x="572" y="7"/>
                    <a:pt x="558" y="20"/>
                  </a:cubicBezTo>
                  <a:lnTo>
                    <a:pt x="344" y="235"/>
                  </a:lnTo>
                  <a:cubicBezTo>
                    <a:pt x="350" y="248"/>
                    <a:pt x="345" y="267"/>
                    <a:pt x="335" y="277"/>
                  </a:cubicBezTo>
                  <a:cubicBezTo>
                    <a:pt x="328" y="284"/>
                    <a:pt x="317" y="289"/>
                    <a:pt x="306" y="289"/>
                  </a:cubicBezTo>
                  <a:cubicBezTo>
                    <a:pt x="302" y="289"/>
                    <a:pt x="297" y="288"/>
                    <a:pt x="293" y="286"/>
                  </a:cubicBezTo>
                  <a:lnTo>
                    <a:pt x="274" y="305"/>
                  </a:lnTo>
                  <a:cubicBezTo>
                    <a:pt x="247" y="331"/>
                    <a:pt x="247" y="375"/>
                    <a:pt x="274" y="401"/>
                  </a:cubicBezTo>
                  <a:lnTo>
                    <a:pt x="278" y="405"/>
                  </a:lnTo>
                  <a:lnTo>
                    <a:pt x="110" y="572"/>
                  </a:lnTo>
                  <a:lnTo>
                    <a:pt x="65" y="589"/>
                  </a:lnTo>
                  <a:lnTo>
                    <a:pt x="0" y="682"/>
                  </a:lnTo>
                  <a:lnTo>
                    <a:pt x="42" y="724"/>
                  </a:lnTo>
                  <a:lnTo>
                    <a:pt x="135" y="659"/>
                  </a:lnTo>
                  <a:lnTo>
                    <a:pt x="152" y="614"/>
                  </a:lnTo>
                  <a:lnTo>
                    <a:pt x="319" y="447"/>
                  </a:lnTo>
                  <a:lnTo>
                    <a:pt x="324" y="451"/>
                  </a:lnTo>
                  <a:cubicBezTo>
                    <a:pt x="338" y="465"/>
                    <a:pt x="355" y="471"/>
                    <a:pt x="373" y="471"/>
                  </a:cubicBezTo>
                  <a:cubicBezTo>
                    <a:pt x="390" y="471"/>
                    <a:pt x="408" y="465"/>
                    <a:pt x="421" y="451"/>
                  </a:cubicBezTo>
                  <a:lnTo>
                    <a:pt x="440" y="433"/>
                  </a:lnTo>
                  <a:cubicBezTo>
                    <a:pt x="434" y="420"/>
                    <a:pt x="438" y="401"/>
                    <a:pt x="449" y="391"/>
                  </a:cubicBezTo>
                  <a:cubicBezTo>
                    <a:pt x="456" y="384"/>
                    <a:pt x="467" y="379"/>
                    <a:pt x="477" y="379"/>
                  </a:cubicBezTo>
                  <a:cubicBezTo>
                    <a:pt x="482" y="379"/>
                    <a:pt x="487" y="380"/>
                    <a:pt x="490" y="382"/>
                  </a:cubicBezTo>
                  <a:lnTo>
                    <a:pt x="705" y="167"/>
                  </a:lnTo>
                  <a:cubicBezTo>
                    <a:pt x="732" y="140"/>
                    <a:pt x="732" y="97"/>
                    <a:pt x="705" y="7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85" name="TextBox 46"/>
          <p:cNvSpPr txBox="1">
            <a:spLocks noChangeArrowheads="1"/>
          </p:cNvSpPr>
          <p:nvPr/>
        </p:nvSpPr>
        <p:spPr bwMode="auto">
          <a:xfrm>
            <a:off x="1431826" y="962846"/>
            <a:ext cx="2714873" cy="377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FontTx/>
              <a:buNone/>
            </a:pPr>
            <a:r>
              <a:rPr lang="zh-CN" altLang="en-US" dirty="0">
                <a:solidFill>
                  <a:schemeClr val="tx1"/>
                </a:solidFill>
                <a:latin typeface="微软雅黑" pitchFamily="34" charset="-122"/>
              </a:rPr>
              <a:t>黑板报五次改版开发</a:t>
            </a:r>
            <a:endParaRPr lang="en-US" altLang="zh-CN" b="1" dirty="0">
              <a:solidFill>
                <a:schemeClr val="tx1"/>
              </a:solidFill>
              <a:latin typeface="微软雅黑" pitchFamily="34" charset="-122"/>
            </a:endParaRPr>
          </a:p>
        </p:txBody>
      </p:sp>
      <p:sp>
        <p:nvSpPr>
          <p:cNvPr id="86" name="TextBox 47"/>
          <p:cNvSpPr txBox="1">
            <a:spLocks noChangeArrowheads="1"/>
          </p:cNvSpPr>
          <p:nvPr/>
        </p:nvSpPr>
        <p:spPr bwMode="auto">
          <a:xfrm>
            <a:off x="1980513" y="1360797"/>
            <a:ext cx="1957899" cy="114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buNone/>
            </a:pPr>
            <a:r>
              <a:rPr lang="zh-CN" altLang="en-US" sz="1400" b="0" dirty="0">
                <a:solidFill>
                  <a:schemeClr val="accent3">
                    <a:lumMod val="75000"/>
                  </a:schemeClr>
                </a:solidFill>
                <a:latin typeface="微软雅黑" pitchFamily="34" charset="-122"/>
              </a:rPr>
              <a:t>作为作业帮</a:t>
            </a:r>
            <a:r>
              <a:rPr lang="en-US" altLang="zh-CN" sz="1400" b="0" dirty="0">
                <a:solidFill>
                  <a:schemeClr val="accent3">
                    <a:lumMod val="75000"/>
                  </a:schemeClr>
                </a:solidFill>
                <a:latin typeface="微软雅黑" pitchFamily="34" charset="-122"/>
              </a:rPr>
              <a:t>app </a:t>
            </a:r>
            <a:r>
              <a:rPr lang="zh-CN" altLang="en-US" sz="1400" b="0" dirty="0">
                <a:solidFill>
                  <a:schemeClr val="accent3">
                    <a:lumMod val="75000"/>
                  </a:schemeClr>
                </a:solidFill>
                <a:latin typeface="微软雅黑" pitchFamily="34" charset="-122"/>
              </a:rPr>
              <a:t>的内容平台，经过了五次主要改版。如今作为一个内容丰富的</a:t>
            </a:r>
            <a:r>
              <a:rPr lang="en-US" altLang="zh-CN" sz="1400" b="0" dirty="0">
                <a:solidFill>
                  <a:schemeClr val="accent3">
                    <a:lumMod val="75000"/>
                  </a:schemeClr>
                </a:solidFill>
                <a:latin typeface="微软雅黑" pitchFamily="34" charset="-122"/>
              </a:rPr>
              <a:t>feed</a:t>
            </a:r>
            <a:r>
              <a:rPr lang="zh-CN" altLang="en-US" sz="1400" b="0" dirty="0">
                <a:solidFill>
                  <a:schemeClr val="accent3">
                    <a:lumMod val="75000"/>
                  </a:schemeClr>
                </a:solidFill>
                <a:latin typeface="微软雅黑" pitchFamily="34" charset="-122"/>
              </a:rPr>
              <a:t>流每日已有数百万独立</a:t>
            </a:r>
            <a:r>
              <a:rPr lang="en-US" altLang="zh-CN" sz="1400" b="0" dirty="0" err="1">
                <a:solidFill>
                  <a:schemeClr val="accent3">
                    <a:lumMod val="75000"/>
                  </a:schemeClr>
                </a:solidFill>
                <a:latin typeface="微软雅黑" pitchFamily="34" charset="-122"/>
              </a:rPr>
              <a:t>uv</a:t>
            </a:r>
            <a:r>
              <a:rPr lang="zh-CN" altLang="en-US" sz="1400" b="0" dirty="0">
                <a:solidFill>
                  <a:schemeClr val="accent3">
                    <a:lumMod val="75000"/>
                  </a:schemeClr>
                </a:solidFill>
                <a:latin typeface="微软雅黑" pitchFamily="34" charset="-122"/>
              </a:rPr>
              <a:t>。</a:t>
            </a:r>
            <a:endParaRPr lang="en-GB" altLang="zh-CN" sz="1400" b="0" dirty="0">
              <a:solidFill>
                <a:schemeClr val="accent3">
                  <a:lumMod val="75000"/>
                </a:schemeClr>
              </a:solidFill>
              <a:latin typeface="微软雅黑" pitchFamily="34" charset="-122"/>
            </a:endParaRPr>
          </a:p>
        </p:txBody>
      </p:sp>
      <p:sp>
        <p:nvSpPr>
          <p:cNvPr id="94" name="TextBox 48"/>
          <p:cNvSpPr txBox="1">
            <a:spLocks noChangeArrowheads="1"/>
          </p:cNvSpPr>
          <p:nvPr/>
        </p:nvSpPr>
        <p:spPr bwMode="auto">
          <a:xfrm>
            <a:off x="5396421" y="952239"/>
            <a:ext cx="1767174" cy="377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r" eaLnBrk="1" hangingPunct="1">
              <a:spcBef>
                <a:spcPct val="0"/>
              </a:spcBef>
              <a:buFontTx/>
              <a:buNone/>
            </a:pPr>
            <a:r>
              <a:rPr lang="zh-CN" altLang="en-US" dirty="0">
                <a:solidFill>
                  <a:schemeClr val="tx1"/>
                </a:solidFill>
                <a:latin typeface="微软雅黑" pitchFamily="34" charset="-122"/>
              </a:rPr>
              <a:t>广告审核系统</a:t>
            </a:r>
            <a:endParaRPr lang="en-US" altLang="zh-CN" b="1" dirty="0">
              <a:solidFill>
                <a:schemeClr val="tx1"/>
              </a:solidFill>
              <a:latin typeface="微软雅黑" pitchFamily="34" charset="-122"/>
            </a:endParaRPr>
          </a:p>
        </p:txBody>
      </p:sp>
      <p:sp>
        <p:nvSpPr>
          <p:cNvPr id="95" name="TextBox 49"/>
          <p:cNvSpPr txBox="1">
            <a:spLocks noChangeArrowheads="1"/>
          </p:cNvSpPr>
          <p:nvPr/>
        </p:nvSpPr>
        <p:spPr bwMode="auto">
          <a:xfrm>
            <a:off x="4844162" y="1429544"/>
            <a:ext cx="1943616" cy="931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2" tIns="34281" rIns="68562" bIns="34281">
            <a:spAutoFit/>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l" eaLnBrk="1" hangingPunct="1">
              <a:spcBef>
                <a:spcPct val="0"/>
              </a:spcBef>
              <a:buFontTx/>
              <a:buNone/>
            </a:pPr>
            <a:r>
              <a:rPr lang="zh-CN" altLang="en-US" sz="1400" b="0" dirty="0">
                <a:solidFill>
                  <a:schemeClr val="accent3">
                    <a:lumMod val="75000"/>
                  </a:schemeClr>
                </a:solidFill>
                <a:latin typeface="微软雅黑" pitchFamily="34" charset="-122"/>
              </a:rPr>
              <a:t>实现作业帮广告系统的审核功能，高峰期间承受着数千</a:t>
            </a:r>
            <a:r>
              <a:rPr lang="en-US" altLang="zh-CN" sz="1400" b="0" dirty="0" err="1">
                <a:solidFill>
                  <a:schemeClr val="accent3">
                    <a:lumMod val="75000"/>
                  </a:schemeClr>
                </a:solidFill>
                <a:latin typeface="微软雅黑" pitchFamily="34" charset="-122"/>
              </a:rPr>
              <a:t>qps</a:t>
            </a:r>
            <a:r>
              <a:rPr lang="en-US" altLang="zh-CN" sz="1400" b="0" dirty="0">
                <a:solidFill>
                  <a:schemeClr val="accent3">
                    <a:lumMod val="75000"/>
                  </a:schemeClr>
                </a:solidFill>
                <a:latin typeface="微软雅黑" pitchFamily="34" charset="-122"/>
              </a:rPr>
              <a:t> </a:t>
            </a:r>
            <a:r>
              <a:rPr lang="zh-CN" altLang="en-US" sz="1400" b="0" dirty="0">
                <a:solidFill>
                  <a:schemeClr val="accent3">
                    <a:lumMod val="75000"/>
                  </a:schemeClr>
                </a:solidFill>
                <a:latin typeface="微软雅黑" pitchFamily="34" charset="-122"/>
              </a:rPr>
              <a:t>的广告审核请求。</a:t>
            </a:r>
          </a:p>
        </p:txBody>
      </p:sp>
      <p:sp>
        <p:nvSpPr>
          <p:cNvPr id="96" name="TextBox 50"/>
          <p:cNvSpPr txBox="1">
            <a:spLocks noChangeArrowheads="1"/>
          </p:cNvSpPr>
          <p:nvPr/>
        </p:nvSpPr>
        <p:spPr bwMode="auto">
          <a:xfrm>
            <a:off x="2093583" y="4383887"/>
            <a:ext cx="1564811" cy="377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FontTx/>
              <a:buNone/>
            </a:pPr>
            <a:r>
              <a:rPr lang="zh-CN" altLang="en-US" dirty="0">
                <a:solidFill>
                  <a:schemeClr val="tx1"/>
                </a:solidFill>
                <a:latin typeface="微软雅黑" pitchFamily="34" charset="-122"/>
              </a:rPr>
              <a:t>第三方登录</a:t>
            </a:r>
            <a:endParaRPr lang="en-US" altLang="zh-CN" b="1" dirty="0">
              <a:solidFill>
                <a:schemeClr val="tx1"/>
              </a:solidFill>
              <a:latin typeface="微软雅黑" pitchFamily="34" charset="-122"/>
            </a:endParaRPr>
          </a:p>
        </p:txBody>
      </p:sp>
      <p:sp>
        <p:nvSpPr>
          <p:cNvPr id="97" name="TextBox 51"/>
          <p:cNvSpPr txBox="1">
            <a:spLocks noChangeArrowheads="1"/>
          </p:cNvSpPr>
          <p:nvPr/>
        </p:nvSpPr>
        <p:spPr bwMode="auto">
          <a:xfrm>
            <a:off x="1987654" y="3237437"/>
            <a:ext cx="1943615" cy="114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2" tIns="34281" rIns="68562" bIns="34281">
            <a:spAutoFit/>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l" eaLnBrk="1" hangingPunct="1">
              <a:spcBef>
                <a:spcPct val="0"/>
              </a:spcBef>
              <a:buFontTx/>
              <a:buNone/>
            </a:pPr>
            <a:r>
              <a:rPr lang="zh-CN" altLang="en-US" sz="1400" b="0" dirty="0">
                <a:solidFill>
                  <a:schemeClr val="accent3">
                    <a:lumMod val="75000"/>
                  </a:schemeClr>
                </a:solidFill>
                <a:latin typeface="微软雅黑" pitchFamily="34" charset="-122"/>
              </a:rPr>
              <a:t>为了提高作业帮用户的注册率、登录率并降低注册成本，成功完成了上亿用户表的数据迁移与第三方登录功能开发。</a:t>
            </a:r>
          </a:p>
        </p:txBody>
      </p:sp>
      <p:sp>
        <p:nvSpPr>
          <p:cNvPr id="98" name="TextBox 52"/>
          <p:cNvSpPr txBox="1">
            <a:spLocks noChangeArrowheads="1"/>
          </p:cNvSpPr>
          <p:nvPr/>
        </p:nvSpPr>
        <p:spPr bwMode="auto">
          <a:xfrm>
            <a:off x="4953794" y="4383887"/>
            <a:ext cx="2319591" cy="3770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r" eaLnBrk="1" hangingPunct="1">
              <a:spcBef>
                <a:spcPct val="0"/>
              </a:spcBef>
              <a:buFontTx/>
              <a:buNone/>
            </a:pPr>
            <a:r>
              <a:rPr lang="zh-CN" altLang="en-US" dirty="0">
                <a:solidFill>
                  <a:schemeClr val="tx1"/>
                </a:solidFill>
                <a:latin typeface="微软雅黑" pitchFamily="34" charset="-122"/>
              </a:rPr>
              <a:t>数个运营活动开发</a:t>
            </a:r>
            <a:endParaRPr lang="en-US" altLang="zh-CN" b="1" dirty="0">
              <a:solidFill>
                <a:schemeClr val="tx1"/>
              </a:solidFill>
              <a:latin typeface="微软雅黑" pitchFamily="34" charset="-122"/>
            </a:endParaRPr>
          </a:p>
        </p:txBody>
      </p:sp>
      <p:sp>
        <p:nvSpPr>
          <p:cNvPr id="99" name="TextBox 53"/>
          <p:cNvSpPr txBox="1">
            <a:spLocks noChangeArrowheads="1"/>
          </p:cNvSpPr>
          <p:nvPr/>
        </p:nvSpPr>
        <p:spPr bwMode="auto">
          <a:xfrm>
            <a:off x="4949777" y="3338995"/>
            <a:ext cx="1943616" cy="931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62" tIns="34281" rIns="68562" bIns="34281">
            <a:spAutoFit/>
          </a:bodyPr>
          <a:lstStyle>
            <a:lvl1pPr eaLnBrk="0" hangingPunct="0">
              <a:spcBef>
                <a:spcPct val="20000"/>
              </a:spcBef>
              <a:buChar char="•"/>
              <a:defRPr sz="2000">
                <a:solidFill>
                  <a:schemeClr val="accent1"/>
                </a:solidFill>
                <a:latin typeface="Arial" pitchFamily="34" charset="0"/>
                <a:ea typeface="微软雅黑" pitchFamily="34" charset="-122"/>
              </a:defRPr>
            </a:lvl1pPr>
            <a:lvl2pPr marL="742950" indent="-285750" eaLnBrk="0" hangingPunct="0">
              <a:spcBef>
                <a:spcPct val="20000"/>
              </a:spcBef>
              <a:buChar char="–"/>
              <a:defRPr sz="2000">
                <a:solidFill>
                  <a:schemeClr val="accent1"/>
                </a:solidFill>
                <a:latin typeface="Arial" pitchFamily="34" charset="0"/>
                <a:ea typeface="仿宋_GB2312" pitchFamily="1" charset="-122"/>
              </a:defRPr>
            </a:lvl2pPr>
            <a:lvl3pPr marL="1143000" indent="-228600" eaLnBrk="0" hangingPunct="0">
              <a:spcBef>
                <a:spcPct val="20000"/>
              </a:spcBef>
              <a:buChar char="•"/>
              <a:defRPr sz="2400">
                <a:solidFill>
                  <a:schemeClr val="tx1"/>
                </a:solidFill>
                <a:latin typeface="Arial" pitchFamily="34" charset="0"/>
                <a:ea typeface="宋体" pitchFamily="2" charset="-122"/>
              </a:defRPr>
            </a:lvl3pPr>
            <a:lvl4pPr marL="1600200" indent="-228600" eaLnBrk="0" hangingPunct="0">
              <a:spcBef>
                <a:spcPct val="20000"/>
              </a:spcBef>
              <a:buChar char="–"/>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l" eaLnBrk="1" hangingPunct="1">
              <a:spcBef>
                <a:spcPct val="0"/>
              </a:spcBef>
              <a:buFontTx/>
              <a:buNone/>
            </a:pPr>
            <a:r>
              <a:rPr lang="zh-CN" altLang="en-US" sz="1400" b="0" dirty="0">
                <a:solidFill>
                  <a:schemeClr val="accent3">
                    <a:lumMod val="75000"/>
                  </a:schemeClr>
                </a:solidFill>
                <a:latin typeface="微软雅黑" pitchFamily="34" charset="-122"/>
              </a:rPr>
              <a:t>在职期间负责了如：作业帮三周年活动、背包减负活动等多个作业帮运营活动的服务端开发。</a:t>
            </a:r>
          </a:p>
        </p:txBody>
      </p:sp>
      <p:pic>
        <p:nvPicPr>
          <p:cNvPr id="36" name="图片 35"/>
          <p:cNvPicPr>
            <a:picLocks noChangeAspect="1"/>
          </p:cNvPicPr>
          <p:nvPr/>
        </p:nvPicPr>
        <p:blipFill>
          <a:blip r:embed="rId3"/>
          <a:stretch>
            <a:fillRect/>
          </a:stretch>
        </p:blipFill>
        <p:spPr>
          <a:xfrm>
            <a:off x="8036604" y="0"/>
            <a:ext cx="979783" cy="743744"/>
          </a:xfrm>
          <a:prstGeom prst="rect">
            <a:avLst/>
          </a:prstGeom>
        </p:spPr>
      </p:pic>
    </p:spTree>
    <p:extLst>
      <p:ext uri="{BB962C8B-B14F-4D97-AF65-F5344CB8AC3E}">
        <p14:creationId xmlns:p14="http://schemas.microsoft.com/office/powerpoint/2010/main" val="4237405333"/>
      </p:ext>
    </p:extLst>
  </p:cSld>
  <p:clrMapOvr>
    <a:masterClrMapping/>
  </p:clrMapOvr>
  <p:transition spd="slow" advClick="0" advTm="0">
    <p:cover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10"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87"/>
                                        </p:tgtEl>
                                        <p:attrNameLst>
                                          <p:attrName>style.visibility</p:attrName>
                                        </p:attrNameLst>
                                      </p:cBhvr>
                                      <p:to>
                                        <p:strVal val="visible"/>
                                      </p:to>
                                    </p:set>
                                    <p:animEffect transition="in" filter="wipe(left)">
                                      <p:cBhvr>
                                        <p:cTn id="11" dur="500"/>
                                        <p:tgtEl>
                                          <p:spTgt spid="87"/>
                                        </p:tgtEl>
                                      </p:cBhvr>
                                    </p:animEffect>
                                  </p:childTnLst>
                                </p:cTn>
                              </p:par>
                            </p:childTnLst>
                          </p:cTn>
                        </p:par>
                        <p:par>
                          <p:cTn id="12" fill="hold">
                            <p:stCondLst>
                              <p:cond delay="150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70"/>
                                        </p:tgtEl>
                                        <p:attrNameLst>
                                          <p:attrName>style.visibility</p:attrName>
                                        </p:attrNameLst>
                                      </p:cBhvr>
                                      <p:to>
                                        <p:strVal val="visible"/>
                                      </p:to>
                                    </p:set>
                                    <p:animEffect transition="in" filter="wipe(left)">
                                      <p:cBhvr>
                                        <p:cTn id="19" dur="500"/>
                                        <p:tgtEl>
                                          <p:spTgt spid="70"/>
                                        </p:tgtEl>
                                      </p:cBhvr>
                                    </p:animEffect>
                                  </p:childTnLst>
                                </p:cTn>
                              </p:par>
                            </p:childTnLst>
                          </p:cTn>
                        </p:par>
                        <p:par>
                          <p:cTn id="20" fill="hold">
                            <p:stCondLst>
                              <p:cond delay="2500"/>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71"/>
                                        </p:tgtEl>
                                        <p:attrNameLst>
                                          <p:attrName>style.visibility</p:attrName>
                                        </p:attrNameLst>
                                      </p:cBhvr>
                                      <p:to>
                                        <p:strVal val="visible"/>
                                      </p:to>
                                    </p:set>
                                    <p:anim calcmode="lin" valueType="num">
                                      <p:cBhvr>
                                        <p:cTn id="23" dur="500" fill="hold"/>
                                        <p:tgtEl>
                                          <p:spTgt spid="71"/>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71"/>
                                        </p:tgtEl>
                                        <p:attrNameLst>
                                          <p:attrName>ppt_y</p:attrName>
                                        </p:attrNameLst>
                                      </p:cBhvr>
                                      <p:tavLst>
                                        <p:tav tm="0">
                                          <p:val>
                                            <p:strVal val="#ppt_y"/>
                                          </p:val>
                                        </p:tav>
                                        <p:tav tm="100000">
                                          <p:val>
                                            <p:strVal val="#ppt_y"/>
                                          </p:val>
                                        </p:tav>
                                      </p:tavLst>
                                    </p:anim>
                                    <p:anim calcmode="lin" valueType="num">
                                      <p:cBhvr>
                                        <p:cTn id="25" dur="500" fill="hold"/>
                                        <p:tgtEl>
                                          <p:spTgt spid="71"/>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71"/>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71"/>
                                        </p:tgtEl>
                                      </p:cBhvr>
                                    </p:animEffect>
                                  </p:childTnLst>
                                </p:cTn>
                              </p:par>
                            </p:childTnLst>
                          </p:cTn>
                        </p:par>
                        <p:par>
                          <p:cTn id="28" fill="hold">
                            <p:stCondLst>
                              <p:cond delay="3250"/>
                            </p:stCondLst>
                            <p:childTnLst>
                              <p:par>
                                <p:cTn id="29" presetID="1" presetClass="entr" presetSubtype="0" fill="hold" nodeType="afterEffect">
                                  <p:stCondLst>
                                    <p:cond delay="0"/>
                                  </p:stCondLst>
                                  <p:childTnLst>
                                    <p:set>
                                      <p:cBhvr>
                                        <p:cTn id="30" dur="1" fill="hold">
                                          <p:stCondLst>
                                            <p:cond delay="0"/>
                                          </p:stCondLst>
                                        </p:cTn>
                                        <p:tgtEl>
                                          <p:spTgt spid="8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8"/>
                                        </p:tgtEl>
                                        <p:attrNameLst>
                                          <p:attrName>style.visibility</p:attrName>
                                        </p:attrNameLst>
                                      </p:cBhvr>
                                      <p:to>
                                        <p:strVal val="visible"/>
                                      </p:to>
                                    </p:set>
                                  </p:childTnLst>
                                </p:cTn>
                              </p:par>
                              <p:par>
                                <p:cTn id="37" presetID="56" presetClass="path" presetSubtype="0" accel="50000" decel="50000" fill="hold" nodeType="withEffect">
                                  <p:stCondLst>
                                    <p:cond delay="0"/>
                                  </p:stCondLst>
                                  <p:childTnLst>
                                    <p:animMotion origin="layout" path="M 1.46481E-6 -2.96296E-6 L -0.313 -0.10856 " pathEditMode="relative" rAng="0" ptsTypes="AA">
                                      <p:cBhvr>
                                        <p:cTn id="38" dur="1000" spd="-99900" fill="hold"/>
                                        <p:tgtEl>
                                          <p:spTgt spid="82"/>
                                        </p:tgtEl>
                                        <p:attrNameLst>
                                          <p:attrName>ppt_x,ppt_y</p:attrName>
                                        </p:attrNameLst>
                                      </p:cBhvr>
                                      <p:rCtr x="-15500" y="-5300"/>
                                    </p:animMotion>
                                  </p:childTnLst>
                                </p:cTn>
                              </p:par>
                              <p:par>
                                <p:cTn id="39" presetID="56" presetClass="path" presetSubtype="0" accel="50000" decel="50000" fill="hold" nodeType="withEffect">
                                  <p:stCondLst>
                                    <p:cond delay="0"/>
                                  </p:stCondLst>
                                  <p:childTnLst>
                                    <p:animMotion origin="layout" path="M 1.67816E-7 4.81481E-6 L 0.30831 0.12546 " pathEditMode="relative" rAng="0" ptsTypes="AA">
                                      <p:cBhvr>
                                        <p:cTn id="40" dur="1000" spd="-99900" fill="hold"/>
                                        <p:tgtEl>
                                          <p:spTgt spid="72"/>
                                        </p:tgtEl>
                                        <p:attrNameLst>
                                          <p:attrName>ppt_x,ppt_y</p:attrName>
                                        </p:attrNameLst>
                                      </p:cBhvr>
                                      <p:rCtr x="15400" y="6300"/>
                                    </p:animMotion>
                                  </p:childTnLst>
                                </p:cTn>
                              </p:par>
                              <p:par>
                                <p:cTn id="41" presetID="56" presetClass="path" presetSubtype="0" accel="50000" decel="50000" fill="hold" nodeType="withEffect">
                                  <p:stCondLst>
                                    <p:cond delay="0"/>
                                  </p:stCondLst>
                                  <p:childTnLst>
                                    <p:animMotion origin="layout" path="M -1.26838E-6 -4.81481E-6 L 0.30623 -0.10416 " pathEditMode="relative" rAng="0" ptsTypes="AA">
                                      <p:cBhvr>
                                        <p:cTn id="42" dur="1000" spd="-99900" fill="hold"/>
                                        <p:tgtEl>
                                          <p:spTgt spid="75"/>
                                        </p:tgtEl>
                                        <p:attrNameLst>
                                          <p:attrName>ppt_x,ppt_y</p:attrName>
                                        </p:attrNameLst>
                                      </p:cBhvr>
                                      <p:rCtr x="15300" y="-5100"/>
                                    </p:animMotion>
                                  </p:childTnLst>
                                </p:cTn>
                              </p:par>
                              <p:par>
                                <p:cTn id="43" presetID="56" presetClass="path" presetSubtype="0" accel="50000" decel="50000" fill="hold" nodeType="withEffect">
                                  <p:stCondLst>
                                    <p:cond delay="0"/>
                                  </p:stCondLst>
                                  <p:childTnLst>
                                    <p:animMotion origin="layout" path="M 4.06791E-6 -4.81481E-6 L -0.30923 0.12084 " pathEditMode="relative" rAng="0" ptsTypes="AA">
                                      <p:cBhvr>
                                        <p:cTn id="44" dur="1000" spd="-99900" fill="hold"/>
                                        <p:tgtEl>
                                          <p:spTgt spid="78"/>
                                        </p:tgtEl>
                                        <p:attrNameLst>
                                          <p:attrName>ppt_x,ppt_y</p:attrName>
                                        </p:attrNameLst>
                                      </p:cBhvr>
                                      <p:rCtr x="-15400" y="6000"/>
                                    </p:animMotion>
                                  </p:childTnLst>
                                </p:cTn>
                              </p:par>
                            </p:childTnLst>
                          </p:cTn>
                        </p:par>
                        <p:par>
                          <p:cTn id="45" fill="hold">
                            <p:stCondLst>
                              <p:cond delay="4250"/>
                            </p:stCondLst>
                            <p:childTnLst>
                              <p:par>
                                <p:cTn id="46" presetID="22" presetClass="entr" presetSubtype="8" fill="hold" grpId="0" nodeType="afterEffect">
                                  <p:stCondLst>
                                    <p:cond delay="0"/>
                                  </p:stCondLst>
                                  <p:childTnLst>
                                    <p:set>
                                      <p:cBhvr>
                                        <p:cTn id="47" dur="1" fill="hold">
                                          <p:stCondLst>
                                            <p:cond delay="0"/>
                                          </p:stCondLst>
                                        </p:cTn>
                                        <p:tgtEl>
                                          <p:spTgt spid="66"/>
                                        </p:tgtEl>
                                        <p:attrNameLst>
                                          <p:attrName>style.visibility</p:attrName>
                                        </p:attrNameLst>
                                      </p:cBhvr>
                                      <p:to>
                                        <p:strVal val="visible"/>
                                      </p:to>
                                    </p:set>
                                    <p:animEffect transition="in" filter="wipe(left)">
                                      <p:cBhvr>
                                        <p:cTn id="48" dur="500"/>
                                        <p:tgtEl>
                                          <p:spTgt spid="66"/>
                                        </p:tgtEl>
                                      </p:cBhvr>
                                    </p:animEffect>
                                  </p:childTnLst>
                                </p:cTn>
                              </p:par>
                              <p:par>
                                <p:cTn id="49" presetID="22" presetClass="entr" presetSubtype="2" fill="hold" grpId="0" nodeType="withEffect">
                                  <p:stCondLst>
                                    <p:cond delay="0"/>
                                  </p:stCondLst>
                                  <p:childTnLst>
                                    <p:set>
                                      <p:cBhvr>
                                        <p:cTn id="50" dur="1" fill="hold">
                                          <p:stCondLst>
                                            <p:cond delay="0"/>
                                          </p:stCondLst>
                                        </p:cTn>
                                        <p:tgtEl>
                                          <p:spTgt spid="67"/>
                                        </p:tgtEl>
                                        <p:attrNameLst>
                                          <p:attrName>style.visibility</p:attrName>
                                        </p:attrNameLst>
                                      </p:cBhvr>
                                      <p:to>
                                        <p:strVal val="visible"/>
                                      </p:to>
                                    </p:set>
                                    <p:animEffect transition="in" filter="wipe(right)">
                                      <p:cBhvr>
                                        <p:cTn id="51" dur="500"/>
                                        <p:tgtEl>
                                          <p:spTgt spid="67"/>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69"/>
                                        </p:tgtEl>
                                        <p:attrNameLst>
                                          <p:attrName>style.visibility</p:attrName>
                                        </p:attrNameLst>
                                      </p:cBhvr>
                                      <p:to>
                                        <p:strVal val="visible"/>
                                      </p:to>
                                    </p:set>
                                    <p:animEffect transition="in" filter="wipe(right)">
                                      <p:cBhvr>
                                        <p:cTn id="54" dur="500"/>
                                        <p:tgtEl>
                                          <p:spTgt spid="69"/>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animEffect transition="in" filter="wipe(left)">
                                      <p:cBhvr>
                                        <p:cTn id="57" dur="500"/>
                                        <p:tgtEl>
                                          <p:spTgt spid="68"/>
                                        </p:tgtEl>
                                      </p:cBhvr>
                                    </p:animEffect>
                                  </p:childTnLst>
                                </p:cTn>
                              </p:par>
                            </p:childTnLst>
                          </p:cTn>
                        </p:par>
                        <p:par>
                          <p:cTn id="58" fill="hold">
                            <p:stCondLst>
                              <p:cond delay="4750"/>
                            </p:stCondLst>
                            <p:childTnLst>
                              <p:par>
                                <p:cTn id="59" presetID="47" presetClass="entr" presetSubtype="0" fill="hold" grpId="0" nodeType="afterEffect">
                                  <p:stCondLst>
                                    <p:cond delay="0"/>
                                  </p:stCondLst>
                                  <p:childTnLst>
                                    <p:set>
                                      <p:cBhvr>
                                        <p:cTn id="60" dur="1" fill="hold">
                                          <p:stCondLst>
                                            <p:cond delay="0"/>
                                          </p:stCondLst>
                                        </p:cTn>
                                        <p:tgtEl>
                                          <p:spTgt spid="85"/>
                                        </p:tgtEl>
                                        <p:attrNameLst>
                                          <p:attrName>style.visibility</p:attrName>
                                        </p:attrNameLst>
                                      </p:cBhvr>
                                      <p:to>
                                        <p:strVal val="visible"/>
                                      </p:to>
                                    </p:set>
                                    <p:animEffect transition="in" filter="fade">
                                      <p:cBhvr>
                                        <p:cTn id="61" dur="1000"/>
                                        <p:tgtEl>
                                          <p:spTgt spid="85"/>
                                        </p:tgtEl>
                                      </p:cBhvr>
                                    </p:animEffect>
                                    <p:anim calcmode="lin" valueType="num">
                                      <p:cBhvr>
                                        <p:cTn id="62" dur="1000" fill="hold"/>
                                        <p:tgtEl>
                                          <p:spTgt spid="85"/>
                                        </p:tgtEl>
                                        <p:attrNameLst>
                                          <p:attrName>ppt_x</p:attrName>
                                        </p:attrNameLst>
                                      </p:cBhvr>
                                      <p:tavLst>
                                        <p:tav tm="0">
                                          <p:val>
                                            <p:strVal val="#ppt_x"/>
                                          </p:val>
                                        </p:tav>
                                        <p:tav tm="100000">
                                          <p:val>
                                            <p:strVal val="#ppt_x"/>
                                          </p:val>
                                        </p:tav>
                                      </p:tavLst>
                                    </p:anim>
                                    <p:anim calcmode="lin" valueType="num">
                                      <p:cBhvr>
                                        <p:cTn id="63" dur="1000" fill="hold"/>
                                        <p:tgtEl>
                                          <p:spTgt spid="85"/>
                                        </p:tgtEl>
                                        <p:attrNameLst>
                                          <p:attrName>ppt_y</p:attrName>
                                        </p:attrNameLst>
                                      </p:cBhvr>
                                      <p:tavLst>
                                        <p:tav tm="0">
                                          <p:val>
                                            <p:strVal val="#ppt_y-.1"/>
                                          </p:val>
                                        </p:tav>
                                        <p:tav tm="100000">
                                          <p:val>
                                            <p:strVal val="#ppt_y"/>
                                          </p:val>
                                        </p:tav>
                                      </p:tavLst>
                                    </p:anim>
                                  </p:childTnLst>
                                </p:cTn>
                              </p:par>
                              <p:par>
                                <p:cTn id="64" presetID="47" presetClass="entr" presetSubtype="0" fill="hold" grpId="0" nodeType="withEffect">
                                  <p:stCondLst>
                                    <p:cond delay="0"/>
                                  </p:stCondLst>
                                  <p:childTnLst>
                                    <p:set>
                                      <p:cBhvr>
                                        <p:cTn id="65" dur="1" fill="hold">
                                          <p:stCondLst>
                                            <p:cond delay="0"/>
                                          </p:stCondLst>
                                        </p:cTn>
                                        <p:tgtEl>
                                          <p:spTgt spid="94"/>
                                        </p:tgtEl>
                                        <p:attrNameLst>
                                          <p:attrName>style.visibility</p:attrName>
                                        </p:attrNameLst>
                                      </p:cBhvr>
                                      <p:to>
                                        <p:strVal val="visible"/>
                                      </p:to>
                                    </p:set>
                                    <p:animEffect transition="in" filter="fade">
                                      <p:cBhvr>
                                        <p:cTn id="66" dur="1000"/>
                                        <p:tgtEl>
                                          <p:spTgt spid="94"/>
                                        </p:tgtEl>
                                      </p:cBhvr>
                                    </p:animEffect>
                                    <p:anim calcmode="lin" valueType="num">
                                      <p:cBhvr>
                                        <p:cTn id="67" dur="1000" fill="hold"/>
                                        <p:tgtEl>
                                          <p:spTgt spid="94"/>
                                        </p:tgtEl>
                                        <p:attrNameLst>
                                          <p:attrName>ppt_x</p:attrName>
                                        </p:attrNameLst>
                                      </p:cBhvr>
                                      <p:tavLst>
                                        <p:tav tm="0">
                                          <p:val>
                                            <p:strVal val="#ppt_x"/>
                                          </p:val>
                                        </p:tav>
                                        <p:tav tm="100000">
                                          <p:val>
                                            <p:strVal val="#ppt_x"/>
                                          </p:val>
                                        </p:tav>
                                      </p:tavLst>
                                    </p:anim>
                                    <p:anim calcmode="lin" valueType="num">
                                      <p:cBhvr>
                                        <p:cTn id="68" dur="1000" fill="hold"/>
                                        <p:tgtEl>
                                          <p:spTgt spid="9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0"/>
                                  </p:stCondLst>
                                  <p:childTnLst>
                                    <p:set>
                                      <p:cBhvr>
                                        <p:cTn id="70" dur="1" fill="hold">
                                          <p:stCondLst>
                                            <p:cond delay="0"/>
                                          </p:stCondLst>
                                        </p:cTn>
                                        <p:tgtEl>
                                          <p:spTgt spid="98"/>
                                        </p:tgtEl>
                                        <p:attrNameLst>
                                          <p:attrName>style.visibility</p:attrName>
                                        </p:attrNameLst>
                                      </p:cBhvr>
                                      <p:to>
                                        <p:strVal val="visible"/>
                                      </p:to>
                                    </p:set>
                                    <p:animEffect transition="in" filter="fade">
                                      <p:cBhvr>
                                        <p:cTn id="71" dur="1000"/>
                                        <p:tgtEl>
                                          <p:spTgt spid="98"/>
                                        </p:tgtEl>
                                      </p:cBhvr>
                                    </p:animEffect>
                                    <p:anim calcmode="lin" valueType="num">
                                      <p:cBhvr>
                                        <p:cTn id="72" dur="1000" fill="hold"/>
                                        <p:tgtEl>
                                          <p:spTgt spid="98"/>
                                        </p:tgtEl>
                                        <p:attrNameLst>
                                          <p:attrName>ppt_x</p:attrName>
                                        </p:attrNameLst>
                                      </p:cBhvr>
                                      <p:tavLst>
                                        <p:tav tm="0">
                                          <p:val>
                                            <p:strVal val="#ppt_x"/>
                                          </p:val>
                                        </p:tav>
                                        <p:tav tm="100000">
                                          <p:val>
                                            <p:strVal val="#ppt_x"/>
                                          </p:val>
                                        </p:tav>
                                      </p:tavLst>
                                    </p:anim>
                                    <p:anim calcmode="lin" valueType="num">
                                      <p:cBhvr>
                                        <p:cTn id="73" dur="1000" fill="hold"/>
                                        <p:tgtEl>
                                          <p:spTgt spid="98"/>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96"/>
                                        </p:tgtEl>
                                        <p:attrNameLst>
                                          <p:attrName>style.visibility</p:attrName>
                                        </p:attrNameLst>
                                      </p:cBhvr>
                                      <p:to>
                                        <p:strVal val="visible"/>
                                      </p:to>
                                    </p:set>
                                    <p:animEffect transition="in" filter="fade">
                                      <p:cBhvr>
                                        <p:cTn id="76" dur="1000"/>
                                        <p:tgtEl>
                                          <p:spTgt spid="96"/>
                                        </p:tgtEl>
                                      </p:cBhvr>
                                    </p:animEffect>
                                    <p:anim calcmode="lin" valueType="num">
                                      <p:cBhvr>
                                        <p:cTn id="77" dur="1000" fill="hold"/>
                                        <p:tgtEl>
                                          <p:spTgt spid="96"/>
                                        </p:tgtEl>
                                        <p:attrNameLst>
                                          <p:attrName>ppt_x</p:attrName>
                                        </p:attrNameLst>
                                      </p:cBhvr>
                                      <p:tavLst>
                                        <p:tav tm="0">
                                          <p:val>
                                            <p:strVal val="#ppt_x"/>
                                          </p:val>
                                        </p:tav>
                                        <p:tav tm="100000">
                                          <p:val>
                                            <p:strVal val="#ppt_x"/>
                                          </p:val>
                                        </p:tav>
                                      </p:tavLst>
                                    </p:anim>
                                    <p:anim calcmode="lin" valueType="num">
                                      <p:cBhvr>
                                        <p:cTn id="78" dur="1000" fill="hold"/>
                                        <p:tgtEl>
                                          <p:spTgt spid="96"/>
                                        </p:tgtEl>
                                        <p:attrNameLst>
                                          <p:attrName>ppt_y</p:attrName>
                                        </p:attrNameLst>
                                      </p:cBhvr>
                                      <p:tavLst>
                                        <p:tav tm="0">
                                          <p:val>
                                            <p:strVal val="#ppt_y+.1"/>
                                          </p:val>
                                        </p:tav>
                                        <p:tav tm="100000">
                                          <p:val>
                                            <p:strVal val="#ppt_y"/>
                                          </p:val>
                                        </p:tav>
                                      </p:tavLst>
                                    </p:anim>
                                  </p:childTnLst>
                                </p:cTn>
                              </p:par>
                            </p:childTnLst>
                          </p:cTn>
                        </p:par>
                        <p:par>
                          <p:cTn id="79" fill="hold">
                            <p:stCondLst>
                              <p:cond delay="5750"/>
                            </p:stCondLst>
                            <p:childTnLst>
                              <p:par>
                                <p:cTn id="80" presetID="22" presetClass="entr" presetSubtype="1" fill="hold" grpId="0" nodeType="afterEffect">
                                  <p:stCondLst>
                                    <p:cond delay="0"/>
                                  </p:stCondLst>
                                  <p:childTnLst>
                                    <p:set>
                                      <p:cBhvr>
                                        <p:cTn id="81" dur="1" fill="hold">
                                          <p:stCondLst>
                                            <p:cond delay="0"/>
                                          </p:stCondLst>
                                        </p:cTn>
                                        <p:tgtEl>
                                          <p:spTgt spid="86"/>
                                        </p:tgtEl>
                                        <p:attrNameLst>
                                          <p:attrName>style.visibility</p:attrName>
                                        </p:attrNameLst>
                                      </p:cBhvr>
                                      <p:to>
                                        <p:strVal val="visible"/>
                                      </p:to>
                                    </p:set>
                                    <p:animEffect transition="in" filter="wipe(up)">
                                      <p:cBhvr>
                                        <p:cTn id="82" dur="500"/>
                                        <p:tgtEl>
                                          <p:spTgt spid="86"/>
                                        </p:tgtEl>
                                      </p:cBhvr>
                                    </p:animEffect>
                                  </p:childTnLst>
                                </p:cTn>
                              </p:par>
                              <p:par>
                                <p:cTn id="83" presetID="22" presetClass="entr" presetSubtype="1" fill="hold" grpId="0" nodeType="withEffect">
                                  <p:stCondLst>
                                    <p:cond delay="0"/>
                                  </p:stCondLst>
                                  <p:childTnLst>
                                    <p:set>
                                      <p:cBhvr>
                                        <p:cTn id="84" dur="1" fill="hold">
                                          <p:stCondLst>
                                            <p:cond delay="0"/>
                                          </p:stCondLst>
                                        </p:cTn>
                                        <p:tgtEl>
                                          <p:spTgt spid="95"/>
                                        </p:tgtEl>
                                        <p:attrNameLst>
                                          <p:attrName>style.visibility</p:attrName>
                                        </p:attrNameLst>
                                      </p:cBhvr>
                                      <p:to>
                                        <p:strVal val="visible"/>
                                      </p:to>
                                    </p:set>
                                    <p:animEffect transition="in" filter="wipe(up)">
                                      <p:cBhvr>
                                        <p:cTn id="85" dur="500"/>
                                        <p:tgtEl>
                                          <p:spTgt spid="95"/>
                                        </p:tgtEl>
                                      </p:cBhvr>
                                    </p:animEffect>
                                  </p:childTnLst>
                                </p:cTn>
                              </p:par>
                              <p:par>
                                <p:cTn id="86" presetID="22" presetClass="entr" presetSubtype="4" fill="hold" grpId="0" nodeType="withEffect">
                                  <p:stCondLst>
                                    <p:cond delay="0"/>
                                  </p:stCondLst>
                                  <p:childTnLst>
                                    <p:set>
                                      <p:cBhvr>
                                        <p:cTn id="87" dur="1" fill="hold">
                                          <p:stCondLst>
                                            <p:cond delay="0"/>
                                          </p:stCondLst>
                                        </p:cTn>
                                        <p:tgtEl>
                                          <p:spTgt spid="97"/>
                                        </p:tgtEl>
                                        <p:attrNameLst>
                                          <p:attrName>style.visibility</p:attrName>
                                        </p:attrNameLst>
                                      </p:cBhvr>
                                      <p:to>
                                        <p:strVal val="visible"/>
                                      </p:to>
                                    </p:set>
                                    <p:animEffect transition="in" filter="wipe(down)">
                                      <p:cBhvr>
                                        <p:cTn id="88" dur="500"/>
                                        <p:tgtEl>
                                          <p:spTgt spid="97"/>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99"/>
                                        </p:tgtEl>
                                        <p:attrNameLst>
                                          <p:attrName>style.visibility</p:attrName>
                                        </p:attrNameLst>
                                      </p:cBhvr>
                                      <p:to>
                                        <p:strVal val="visible"/>
                                      </p:to>
                                    </p:set>
                                    <p:animEffect transition="in" filter="wipe(down)">
                                      <p:cBhvr>
                                        <p:cTn id="91"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66" grpId="0" animBg="1"/>
      <p:bldP spid="67" grpId="0" animBg="1"/>
      <p:bldP spid="68" grpId="0" animBg="1"/>
      <p:bldP spid="69" grpId="0" animBg="1"/>
      <p:bldP spid="70" grpId="0" animBg="1" autoUpdateAnimBg="0"/>
      <p:bldP spid="71" grpId="0"/>
      <p:bldP spid="85" grpId="0" autoUpdateAnimBg="0"/>
      <p:bldP spid="86" grpId="0" autoUpdateAnimBg="0"/>
      <p:bldP spid="94" grpId="0" autoUpdateAnimBg="0"/>
      <p:bldP spid="95" grpId="0" autoUpdateAnimBg="0"/>
      <p:bldP spid="96" grpId="0" autoUpdateAnimBg="0"/>
      <p:bldP spid="97" grpId="0" autoUpdateAnimBg="0"/>
      <p:bldP spid="98" grpId="0" autoUpdateAnimBg="0"/>
      <p:bldP spid="99" grpId="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 name="组合 4"/>
          <p:cNvGrpSpPr/>
          <p:nvPr/>
        </p:nvGrpSpPr>
        <p:grpSpPr>
          <a:xfrm>
            <a:off x="2210594" y="1810545"/>
            <a:ext cx="1005703" cy="1981199"/>
            <a:chOff x="2210594" y="1810545"/>
            <a:chExt cx="1005703" cy="1981199"/>
          </a:xfrm>
        </p:grpSpPr>
        <p:cxnSp>
          <p:nvCxnSpPr>
            <p:cNvPr id="53" name="直接连接符 52"/>
            <p:cNvCxnSpPr/>
            <p:nvPr/>
          </p:nvCxnSpPr>
          <p:spPr>
            <a:xfrm>
              <a:off x="2210594" y="3160810"/>
              <a:ext cx="1005703" cy="630934"/>
            </a:xfrm>
            <a:prstGeom prst="line">
              <a:avLst/>
            </a:prstGeom>
            <a:ln w="1270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V="1">
              <a:off x="2346670" y="2801144"/>
              <a:ext cx="777103" cy="1"/>
            </a:xfrm>
            <a:prstGeom prst="line">
              <a:avLst/>
            </a:prstGeom>
            <a:ln w="1270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2210594" y="1810545"/>
              <a:ext cx="943881" cy="581419"/>
            </a:xfrm>
            <a:prstGeom prst="line">
              <a:avLst/>
            </a:prstGeom>
            <a:ln w="1270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87" name="矩形 3"/>
          <p:cNvSpPr>
            <a:spLocks noChangeArrowheads="1"/>
          </p:cNvSpPr>
          <p:nvPr/>
        </p:nvSpPr>
        <p:spPr bwMode="auto">
          <a:xfrm>
            <a:off x="1145443" y="200077"/>
            <a:ext cx="2428852" cy="477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spcBef>
                <a:spcPct val="0"/>
              </a:spcBef>
              <a:buNone/>
            </a:pPr>
            <a:r>
              <a:rPr lang="zh-CN" altLang="en-US" sz="2500" dirty="0">
                <a:solidFill>
                  <a:srgbClr val="0067B4"/>
                </a:solidFill>
                <a:latin typeface="Arial" panose="020B0604020202020204" pitchFamily="34" charset="0"/>
                <a:cs typeface="Arial" panose="020B0604020202020204" pitchFamily="34" charset="0"/>
              </a:rPr>
              <a:t>黑板报功能概述</a:t>
            </a:r>
            <a:endParaRPr lang="zh-CN" altLang="en-US" sz="2500" b="1" dirty="0">
              <a:solidFill>
                <a:srgbClr val="0067B4"/>
              </a:solidFill>
              <a:latin typeface="Arial" panose="020B0604020202020204" pitchFamily="34" charset="0"/>
              <a:cs typeface="Arial" panose="020B0604020202020204" pitchFamily="34" charset="0"/>
            </a:endParaRPr>
          </a:p>
        </p:txBody>
      </p:sp>
      <p:grpSp>
        <p:nvGrpSpPr>
          <p:cNvPr id="88" name="组合 87"/>
          <p:cNvGrpSpPr/>
          <p:nvPr/>
        </p:nvGrpSpPr>
        <p:grpSpPr>
          <a:xfrm>
            <a:off x="575653" y="254869"/>
            <a:ext cx="263341" cy="395013"/>
            <a:chOff x="5284519" y="1508166"/>
            <a:chExt cx="213756" cy="427512"/>
          </a:xfrm>
        </p:grpSpPr>
        <p:cxnSp>
          <p:nvCxnSpPr>
            <p:cNvPr id="89" name="直接连接符 88"/>
            <p:cNvCxnSpPr/>
            <p:nvPr/>
          </p:nvCxnSpPr>
          <p:spPr>
            <a:xfrm>
              <a:off x="5284519" y="1508166"/>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5284519" y="1721922"/>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a:off x="1081790" y="743744"/>
            <a:ext cx="8063798" cy="0"/>
          </a:xfrm>
          <a:prstGeom prst="line">
            <a:avLst/>
          </a:prstGeom>
          <a:ln w="12700">
            <a:solidFill>
              <a:srgbClr val="0067B4"/>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686594" y="1962944"/>
            <a:ext cx="1965892" cy="1694734"/>
            <a:chOff x="686594" y="1868411"/>
            <a:chExt cx="1965892" cy="1694734"/>
          </a:xfrm>
        </p:grpSpPr>
        <p:sp>
          <p:nvSpPr>
            <p:cNvPr id="2" name="六边形 1"/>
            <p:cNvSpPr/>
            <p:nvPr/>
          </p:nvSpPr>
          <p:spPr>
            <a:xfrm>
              <a:off x="686594" y="1868411"/>
              <a:ext cx="1965892" cy="1694734"/>
            </a:xfrm>
            <a:prstGeom prst="hexag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1232345" y="2320378"/>
              <a:ext cx="825849" cy="861766"/>
            </a:xfrm>
            <a:prstGeom prst="rect">
              <a:avLst/>
            </a:prstGeom>
            <a:noFill/>
            <a:ln>
              <a:noFill/>
            </a:ln>
          </p:spPr>
          <p:txBody>
            <a:bodyPr wrap="square" lIns="91431" tIns="45716" rIns="91431" bIns="45716">
              <a:spAutoFit/>
            </a:bodyPr>
            <a:lstStyle/>
            <a:p>
              <a:pPr algn="l">
                <a:buFont typeface="Arial" charset="0"/>
                <a:buNone/>
              </a:pPr>
              <a:r>
                <a:rPr lang="zh-CN" altLang="en-US" sz="2500" dirty="0">
                  <a:solidFill>
                    <a:schemeClr val="bg1"/>
                  </a:solidFill>
                  <a:latin typeface="微软雅黑" pitchFamily="34" charset="-122"/>
                  <a:ea typeface="微软雅黑" pitchFamily="34" charset="-122"/>
                  <a:cs typeface="Arial" panose="020B0604020202020204" pitchFamily="34" charset="0"/>
                </a:rPr>
                <a:t>工能</a:t>
              </a:r>
              <a:endParaRPr lang="en-US" altLang="zh-CN" sz="2500" dirty="0">
                <a:solidFill>
                  <a:schemeClr val="bg1"/>
                </a:solidFill>
                <a:latin typeface="微软雅黑" pitchFamily="34" charset="-122"/>
                <a:ea typeface="微软雅黑" pitchFamily="34" charset="-122"/>
                <a:cs typeface="Arial" panose="020B0604020202020204" pitchFamily="34" charset="0"/>
              </a:endParaRPr>
            </a:p>
            <a:p>
              <a:pPr algn="l">
                <a:buFont typeface="Arial" charset="0"/>
                <a:buNone/>
              </a:pPr>
              <a:r>
                <a:rPr lang="zh-CN" altLang="en-US" sz="2500" dirty="0">
                  <a:solidFill>
                    <a:schemeClr val="bg1"/>
                  </a:solidFill>
                  <a:latin typeface="微软雅黑" pitchFamily="34" charset="-122"/>
                  <a:ea typeface="微软雅黑" pitchFamily="34" charset="-122"/>
                  <a:cs typeface="Arial" panose="020B0604020202020204" pitchFamily="34" charset="0"/>
                </a:rPr>
                <a:t>概述</a:t>
              </a:r>
            </a:p>
          </p:txBody>
        </p:sp>
      </p:grpSp>
      <p:grpSp>
        <p:nvGrpSpPr>
          <p:cNvPr id="7" name="组合 6"/>
          <p:cNvGrpSpPr/>
          <p:nvPr/>
        </p:nvGrpSpPr>
        <p:grpSpPr>
          <a:xfrm>
            <a:off x="2885508" y="1226469"/>
            <a:ext cx="1001486" cy="863350"/>
            <a:chOff x="2885508" y="1226469"/>
            <a:chExt cx="1001486" cy="863350"/>
          </a:xfrm>
        </p:grpSpPr>
        <p:sp>
          <p:nvSpPr>
            <p:cNvPr id="41" name="六边形 40"/>
            <p:cNvSpPr/>
            <p:nvPr/>
          </p:nvSpPr>
          <p:spPr>
            <a:xfrm>
              <a:off x="2885508" y="1226469"/>
              <a:ext cx="1001486" cy="863350"/>
            </a:xfrm>
            <a:prstGeom prst="hexagon">
              <a:avLst/>
            </a:prstGeom>
            <a:solidFill>
              <a:srgbClr val="009B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035897" y="1353344"/>
              <a:ext cx="646313" cy="646323"/>
            </a:xfrm>
            <a:prstGeom prst="rect">
              <a:avLst/>
            </a:prstGeom>
            <a:noFill/>
            <a:ln>
              <a:noFill/>
            </a:ln>
          </p:spPr>
          <p:txBody>
            <a:bodyPr wrap="square" lIns="91431" tIns="45716" rIns="91431" bIns="45716">
              <a:spAutoFit/>
            </a:bodyPr>
            <a:lstStyle/>
            <a:p>
              <a:pPr algn="l">
                <a:buFont typeface="Arial" charset="0"/>
                <a:buNone/>
              </a:pPr>
              <a:r>
                <a:rPr lang="zh-CN" altLang="en-US" b="0" dirty="0">
                  <a:solidFill>
                    <a:schemeClr val="bg1"/>
                  </a:solidFill>
                  <a:latin typeface="微软雅黑" pitchFamily="34" charset="-122"/>
                  <a:ea typeface="微软雅黑" pitchFamily="34" charset="-122"/>
                  <a:cs typeface="Arial" panose="020B0604020202020204" pitchFamily="34" charset="0"/>
                </a:rPr>
                <a:t>列表功能</a:t>
              </a:r>
            </a:p>
          </p:txBody>
        </p:sp>
      </p:grpSp>
      <p:grpSp>
        <p:nvGrpSpPr>
          <p:cNvPr id="8" name="组合 7"/>
          <p:cNvGrpSpPr/>
          <p:nvPr/>
        </p:nvGrpSpPr>
        <p:grpSpPr>
          <a:xfrm>
            <a:off x="2885508" y="2382231"/>
            <a:ext cx="1001486" cy="863350"/>
            <a:chOff x="2885508" y="2382231"/>
            <a:chExt cx="1001486" cy="863350"/>
          </a:xfrm>
        </p:grpSpPr>
        <p:sp>
          <p:nvSpPr>
            <p:cNvPr id="42" name="六边形 41"/>
            <p:cNvSpPr/>
            <p:nvPr/>
          </p:nvSpPr>
          <p:spPr>
            <a:xfrm>
              <a:off x="2885508" y="2382231"/>
              <a:ext cx="1001486" cy="863350"/>
            </a:xfrm>
            <a:prstGeom prst="hexagon">
              <a:avLst/>
            </a:prstGeom>
            <a:solidFill>
              <a:srgbClr val="0282D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3035897" y="2514487"/>
              <a:ext cx="774897" cy="642132"/>
            </a:xfrm>
            <a:prstGeom prst="rect">
              <a:avLst/>
            </a:prstGeom>
            <a:noFill/>
            <a:ln>
              <a:noFill/>
            </a:ln>
          </p:spPr>
          <p:txBody>
            <a:bodyPr wrap="square" lIns="91431" tIns="45716" rIns="91431" bIns="45716">
              <a:spAutoFit/>
            </a:bodyPr>
            <a:lstStyle/>
            <a:p>
              <a:pPr algn="l">
                <a:buFont typeface="Arial" charset="0"/>
                <a:buNone/>
              </a:pPr>
              <a:r>
                <a:rPr lang="zh-CN" altLang="en-US" b="0" dirty="0">
                  <a:solidFill>
                    <a:schemeClr val="bg1"/>
                  </a:solidFill>
                  <a:latin typeface="微软雅黑" pitchFamily="34" charset="-122"/>
                  <a:ea typeface="微软雅黑" pitchFamily="34" charset="-122"/>
                  <a:cs typeface="Arial" panose="020B0604020202020204" pitchFamily="34" charset="0"/>
                </a:rPr>
                <a:t>内容展示</a:t>
              </a:r>
            </a:p>
          </p:txBody>
        </p:sp>
      </p:grpSp>
      <p:grpSp>
        <p:nvGrpSpPr>
          <p:cNvPr id="9" name="组合 8"/>
          <p:cNvGrpSpPr/>
          <p:nvPr/>
        </p:nvGrpSpPr>
        <p:grpSpPr>
          <a:xfrm>
            <a:off x="2885508" y="3537994"/>
            <a:ext cx="1001486" cy="863350"/>
            <a:chOff x="2885508" y="3537994"/>
            <a:chExt cx="1001486" cy="863350"/>
          </a:xfrm>
        </p:grpSpPr>
        <p:sp>
          <p:nvSpPr>
            <p:cNvPr id="43" name="六边形 42"/>
            <p:cNvSpPr/>
            <p:nvPr/>
          </p:nvSpPr>
          <p:spPr>
            <a:xfrm>
              <a:off x="2885508" y="3537994"/>
              <a:ext cx="1001486" cy="863350"/>
            </a:xfrm>
            <a:prstGeom prst="hexagon">
              <a:avLst/>
            </a:prstGeom>
            <a:solidFill>
              <a:srgbClr val="0067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3077054" y="3639344"/>
              <a:ext cx="809939" cy="646323"/>
            </a:xfrm>
            <a:prstGeom prst="rect">
              <a:avLst/>
            </a:prstGeom>
            <a:noFill/>
            <a:ln>
              <a:noFill/>
            </a:ln>
          </p:spPr>
          <p:txBody>
            <a:bodyPr wrap="square" lIns="91431" tIns="45716" rIns="91431" bIns="45716">
              <a:spAutoFit/>
            </a:bodyPr>
            <a:lstStyle/>
            <a:p>
              <a:pPr algn="l">
                <a:buFont typeface="Arial" charset="0"/>
                <a:buNone/>
              </a:pPr>
              <a:r>
                <a:rPr lang="zh-CN" altLang="en-US" b="0" dirty="0">
                  <a:solidFill>
                    <a:schemeClr val="bg1"/>
                  </a:solidFill>
                  <a:latin typeface="微软雅黑" pitchFamily="34" charset="-122"/>
                  <a:ea typeface="微软雅黑" pitchFamily="34" charset="-122"/>
                  <a:cs typeface="Arial" panose="020B0604020202020204" pitchFamily="34" charset="0"/>
                </a:rPr>
                <a:t>交互功能</a:t>
              </a:r>
            </a:p>
          </p:txBody>
        </p:sp>
      </p:grpSp>
      <p:sp>
        <p:nvSpPr>
          <p:cNvPr id="30" name="文本1"/>
          <p:cNvSpPr>
            <a:spLocks noChangeArrowheads="1"/>
          </p:cNvSpPr>
          <p:nvPr/>
        </p:nvSpPr>
        <p:spPr bwMode="gray">
          <a:xfrm>
            <a:off x="4167410" y="1223564"/>
            <a:ext cx="4229403" cy="891780"/>
          </a:xfrm>
          <a:prstGeom prst="roundRect">
            <a:avLst>
              <a:gd name="adj" fmla="val 11505"/>
            </a:avLst>
          </a:prstGeom>
          <a:solidFill>
            <a:schemeClr val="accent3">
              <a:lumMod val="20000"/>
              <a:lumOff val="80000"/>
            </a:schemeClr>
          </a:solidFill>
          <a:ln w="28575" cap="flat" cmpd="sng" algn="ctr">
            <a:noFill/>
            <a:prstDash val="solid"/>
          </a:ln>
          <a:effectLst/>
          <a:extLst/>
        </p:spPr>
        <p:txBody>
          <a:bodyPr lIns="68589" tIns="34295" rIns="68589" bIns="3429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20000"/>
              </a:lnSpc>
              <a:defRPr/>
            </a:pPr>
            <a:r>
              <a:rPr lang="en-US" altLang="zh-CN" sz="1400" b="0" dirty="0">
                <a:solidFill>
                  <a:schemeClr val="accent3">
                    <a:lumMod val="75000"/>
                  </a:schemeClr>
                </a:solidFill>
                <a:latin typeface="微软雅黑" pitchFamily="34" charset="-122"/>
                <a:ea typeface="微软雅黑" pitchFamily="34" charset="-122"/>
              </a:rPr>
              <a:t>feed</a:t>
            </a:r>
            <a:r>
              <a:rPr lang="zh-CN" altLang="en-US" sz="1400" b="0" dirty="0">
                <a:solidFill>
                  <a:schemeClr val="accent3">
                    <a:lumMod val="75000"/>
                  </a:schemeClr>
                </a:solidFill>
                <a:latin typeface="微软雅黑" pitchFamily="34" charset="-122"/>
                <a:ea typeface="微软雅黑" pitchFamily="34" charset="-122"/>
              </a:rPr>
              <a:t>流形式的文章内容列表，下拉加载更新的文章，上拉拉取更老的文章。</a:t>
            </a:r>
            <a:endParaRPr kumimoji="0" lang="zh-CN" altLang="zh-CN" sz="1400" b="0" i="0" u="none" strike="noStrike" kern="1200" cap="none" spc="0" normalizeH="0" baseline="0" noProof="0" dirty="0">
              <a:ln>
                <a:noFill/>
              </a:ln>
              <a:solidFill>
                <a:schemeClr val="accent3">
                  <a:lumMod val="75000"/>
                </a:schemeClr>
              </a:solidFill>
              <a:effectLst/>
              <a:uLnTx/>
              <a:uFillTx/>
              <a:latin typeface="微软雅黑" pitchFamily="34" charset="-122"/>
              <a:ea typeface="微软雅黑" pitchFamily="34" charset="-122"/>
              <a:cs typeface="+mn-cs"/>
            </a:endParaRPr>
          </a:p>
        </p:txBody>
      </p:sp>
      <p:sp>
        <p:nvSpPr>
          <p:cNvPr id="31" name="文本1"/>
          <p:cNvSpPr>
            <a:spLocks noChangeArrowheads="1"/>
          </p:cNvSpPr>
          <p:nvPr/>
        </p:nvSpPr>
        <p:spPr bwMode="gray">
          <a:xfrm>
            <a:off x="4167410" y="2391964"/>
            <a:ext cx="4229403" cy="891780"/>
          </a:xfrm>
          <a:prstGeom prst="roundRect">
            <a:avLst>
              <a:gd name="adj" fmla="val 11505"/>
            </a:avLst>
          </a:prstGeom>
          <a:solidFill>
            <a:schemeClr val="accent3">
              <a:lumMod val="20000"/>
              <a:lumOff val="80000"/>
            </a:schemeClr>
          </a:solidFill>
          <a:ln w="28575" cap="flat" cmpd="sng" algn="ctr">
            <a:noFill/>
            <a:prstDash val="solid"/>
          </a:ln>
          <a:effectLst/>
          <a:extLst/>
        </p:spPr>
        <p:txBody>
          <a:bodyPr lIns="68589" tIns="34295" rIns="68589" bIns="3429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20000"/>
              </a:lnSpc>
              <a:defRPr/>
            </a:pPr>
            <a:r>
              <a:rPr lang="zh-CN" altLang="en-US" sz="1400" b="0" dirty="0">
                <a:solidFill>
                  <a:schemeClr val="accent3">
                    <a:lumMod val="75000"/>
                  </a:schemeClr>
                </a:solidFill>
                <a:latin typeface="微软雅黑" pitchFamily="34" charset="-122"/>
                <a:ea typeface="微软雅黑" pitchFamily="34" charset="-122"/>
              </a:rPr>
              <a:t>黑板报文章详情页一个包含图片、音频、表情、视频等元素的富文本内容。</a:t>
            </a:r>
            <a:endParaRPr kumimoji="0" lang="zh-CN" altLang="zh-CN" sz="1400" b="0" i="0" u="none" strike="noStrike" kern="1200" cap="none" spc="0" normalizeH="0" baseline="0" noProof="0" dirty="0">
              <a:ln>
                <a:noFill/>
              </a:ln>
              <a:solidFill>
                <a:schemeClr val="accent3">
                  <a:lumMod val="75000"/>
                </a:schemeClr>
              </a:solidFill>
              <a:effectLst/>
              <a:uLnTx/>
              <a:uFillTx/>
              <a:latin typeface="微软雅黑" pitchFamily="34" charset="-122"/>
              <a:ea typeface="微软雅黑" pitchFamily="34" charset="-122"/>
              <a:cs typeface="+mn-cs"/>
            </a:endParaRPr>
          </a:p>
        </p:txBody>
      </p:sp>
      <p:sp>
        <p:nvSpPr>
          <p:cNvPr id="32" name="文本1"/>
          <p:cNvSpPr>
            <a:spLocks noChangeArrowheads="1"/>
          </p:cNvSpPr>
          <p:nvPr/>
        </p:nvSpPr>
        <p:spPr bwMode="gray">
          <a:xfrm>
            <a:off x="4167410" y="3560364"/>
            <a:ext cx="4229403" cy="891780"/>
          </a:xfrm>
          <a:prstGeom prst="roundRect">
            <a:avLst>
              <a:gd name="adj" fmla="val 11505"/>
            </a:avLst>
          </a:prstGeom>
          <a:solidFill>
            <a:schemeClr val="accent3">
              <a:lumMod val="20000"/>
              <a:lumOff val="80000"/>
            </a:schemeClr>
          </a:solidFill>
          <a:ln w="28575" cap="flat" cmpd="sng" algn="ctr">
            <a:noFill/>
            <a:prstDash val="solid"/>
          </a:ln>
          <a:effectLst/>
          <a:extLst/>
        </p:spPr>
        <p:txBody>
          <a:bodyPr lIns="68589" tIns="34295" rIns="68589" bIns="3429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20000"/>
              </a:lnSpc>
              <a:defRPr/>
            </a:pPr>
            <a:r>
              <a:rPr lang="zh-CN" altLang="en-US" sz="1400" b="0" dirty="0">
                <a:solidFill>
                  <a:schemeClr val="accent3">
                    <a:lumMod val="75000"/>
                  </a:schemeClr>
                </a:solidFill>
                <a:latin typeface="微软雅黑" pitchFamily="34" charset="-122"/>
                <a:ea typeface="微软雅黑" pitchFamily="34" charset="-122"/>
              </a:rPr>
              <a:t>为了增加功能模块的趣味性以增加用户粘性，在黑板报详情页增加</a:t>
            </a:r>
            <a:r>
              <a:rPr lang="en-US" altLang="zh-CN" sz="1400" b="0" dirty="0">
                <a:solidFill>
                  <a:schemeClr val="accent3">
                    <a:lumMod val="75000"/>
                  </a:schemeClr>
                </a:solidFill>
                <a:latin typeface="微软雅黑" pitchFamily="34" charset="-122"/>
                <a:ea typeface="微软雅黑" pitchFamily="34" charset="-122"/>
              </a:rPr>
              <a:t>k12</a:t>
            </a:r>
            <a:r>
              <a:rPr lang="zh-CN" altLang="en-US" sz="1400" b="0" dirty="0">
                <a:solidFill>
                  <a:schemeClr val="accent3">
                    <a:lumMod val="75000"/>
                  </a:schemeClr>
                </a:solidFill>
                <a:latin typeface="微软雅黑" pitchFamily="34" charset="-122"/>
                <a:ea typeface="微软雅黑" pitchFamily="34" charset="-122"/>
              </a:rPr>
              <a:t>用户喜欢的弹幕功能和点赞功能。</a:t>
            </a:r>
            <a:endParaRPr kumimoji="0" lang="zh-CN" altLang="zh-CN" sz="1400" b="0" i="0" u="none" strike="noStrike" kern="1200" cap="none" spc="0" normalizeH="0" baseline="0" noProof="0" dirty="0">
              <a:ln>
                <a:noFill/>
              </a:ln>
              <a:solidFill>
                <a:schemeClr val="accent3">
                  <a:lumMod val="75000"/>
                </a:schemeClr>
              </a:solidFill>
              <a:effectLst/>
              <a:uLnTx/>
              <a:uFillTx/>
              <a:latin typeface="微软雅黑" pitchFamily="34" charset="-122"/>
              <a:ea typeface="微软雅黑" pitchFamily="34" charset="-122"/>
              <a:cs typeface="+mn-cs"/>
            </a:endParaRPr>
          </a:p>
        </p:txBody>
      </p:sp>
      <p:pic>
        <p:nvPicPr>
          <p:cNvPr id="33" name="图片 32"/>
          <p:cNvPicPr>
            <a:picLocks noChangeAspect="1"/>
          </p:cNvPicPr>
          <p:nvPr/>
        </p:nvPicPr>
        <p:blipFill>
          <a:blip r:embed="rId3"/>
          <a:stretch>
            <a:fillRect/>
          </a:stretch>
        </p:blipFill>
        <p:spPr>
          <a:xfrm>
            <a:off x="8036604" y="0"/>
            <a:ext cx="979783" cy="743744"/>
          </a:xfrm>
          <a:prstGeom prst="rect">
            <a:avLst/>
          </a:prstGeom>
        </p:spPr>
      </p:pic>
    </p:spTree>
    <p:extLst>
      <p:ext uri="{BB962C8B-B14F-4D97-AF65-F5344CB8AC3E}">
        <p14:creationId xmlns:p14="http://schemas.microsoft.com/office/powerpoint/2010/main" val="605247881"/>
      </p:ext>
    </p:extLst>
  </p:cSld>
  <p:clrMapOvr>
    <a:masterClrMapping/>
  </p:clrMapOvr>
  <p:transition spd="slow" advClick="0" advTm="0">
    <p:cover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10"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87"/>
                                        </p:tgtEl>
                                        <p:attrNameLst>
                                          <p:attrName>style.visibility</p:attrName>
                                        </p:attrNameLst>
                                      </p:cBhvr>
                                      <p:to>
                                        <p:strVal val="visible"/>
                                      </p:to>
                                    </p:set>
                                    <p:animEffect transition="in" filter="wipe(left)">
                                      <p:cBhvr>
                                        <p:cTn id="11" dur="500"/>
                                        <p:tgtEl>
                                          <p:spTgt spid="87"/>
                                        </p:tgtEl>
                                      </p:cBhvr>
                                    </p:animEffect>
                                  </p:childTnLst>
                                </p:cTn>
                              </p:par>
                            </p:childTnLst>
                          </p:cTn>
                        </p:par>
                        <p:par>
                          <p:cTn id="12" fill="hold">
                            <p:stCondLst>
                              <p:cond delay="150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2000"/>
                            </p:stCondLst>
                            <p:childTnLst>
                              <p:par>
                                <p:cTn id="17" presetID="35"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anim calcmode="lin" valueType="num">
                                      <p:cBhvr>
                                        <p:cTn id="20" dur="500" fill="hold"/>
                                        <p:tgtEl>
                                          <p:spTgt spid="3"/>
                                        </p:tgtEl>
                                        <p:attrNameLst>
                                          <p:attrName>style.rotation</p:attrName>
                                        </p:attrNameLst>
                                      </p:cBhvr>
                                      <p:tavLst>
                                        <p:tav tm="0">
                                          <p:val>
                                            <p:fltVal val="720"/>
                                          </p:val>
                                        </p:tav>
                                        <p:tav tm="100000">
                                          <p:val>
                                            <p:fltVal val="0"/>
                                          </p:val>
                                        </p:tav>
                                      </p:tavLst>
                                    </p:anim>
                                    <p:anim calcmode="lin" valueType="num">
                                      <p:cBhvr>
                                        <p:cTn id="21" dur="500" fill="hold"/>
                                        <p:tgtEl>
                                          <p:spTgt spid="3"/>
                                        </p:tgtEl>
                                        <p:attrNameLst>
                                          <p:attrName>ppt_h</p:attrName>
                                        </p:attrNameLst>
                                      </p:cBhvr>
                                      <p:tavLst>
                                        <p:tav tm="0">
                                          <p:val>
                                            <p:fltVal val="0"/>
                                          </p:val>
                                        </p:tav>
                                        <p:tav tm="100000">
                                          <p:val>
                                            <p:strVal val="#ppt_h"/>
                                          </p:val>
                                        </p:tav>
                                      </p:tavLst>
                                    </p:anim>
                                    <p:anim calcmode="lin" valueType="num">
                                      <p:cBhvr>
                                        <p:cTn id="22" dur="500" fill="hold"/>
                                        <p:tgtEl>
                                          <p:spTgt spid="3"/>
                                        </p:tgtEl>
                                        <p:attrNameLst>
                                          <p:attrName>ppt_w</p:attrName>
                                        </p:attrNameLst>
                                      </p:cBhvr>
                                      <p:tavLst>
                                        <p:tav tm="0">
                                          <p:val>
                                            <p:fltVal val="0"/>
                                          </p:val>
                                        </p:tav>
                                        <p:tav tm="100000">
                                          <p:val>
                                            <p:strVal val="#ppt_w"/>
                                          </p:val>
                                        </p:tav>
                                      </p:tavLst>
                                    </p:anim>
                                  </p:childTnLst>
                                </p:cTn>
                              </p:par>
                            </p:childTnLst>
                          </p:cTn>
                        </p:par>
                        <p:par>
                          <p:cTn id="23" fill="hold">
                            <p:stCondLst>
                              <p:cond delay="2500"/>
                            </p:stCondLst>
                            <p:childTnLst>
                              <p:par>
                                <p:cTn id="24" presetID="22" presetClass="entr" presetSubtype="8"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500"/>
                                        <p:tgtEl>
                                          <p:spTgt spid="5"/>
                                        </p:tgtEl>
                                      </p:cBhvr>
                                    </p:animEffect>
                                  </p:childTnLst>
                                </p:cTn>
                              </p:par>
                            </p:childTnLst>
                          </p:cTn>
                        </p:par>
                        <p:par>
                          <p:cTn id="27" fill="hold">
                            <p:stCondLst>
                              <p:cond delay="3000"/>
                            </p:stCondLst>
                            <p:childTnLst>
                              <p:par>
                                <p:cTn id="28" presetID="21" presetClass="entr" presetSubtype="1"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heel(1)">
                                      <p:cBhvr>
                                        <p:cTn id="30" dur="500"/>
                                        <p:tgtEl>
                                          <p:spTgt spid="7"/>
                                        </p:tgtEl>
                                      </p:cBhvr>
                                    </p:animEffect>
                                  </p:childTnLst>
                                </p:cTn>
                              </p:par>
                              <p:par>
                                <p:cTn id="31" presetID="21" presetClass="entr" presetSubtype="1" fill="hold"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heel(1)">
                                      <p:cBhvr>
                                        <p:cTn id="33" dur="500"/>
                                        <p:tgtEl>
                                          <p:spTgt spid="8"/>
                                        </p:tgtEl>
                                      </p:cBhvr>
                                    </p:animEffect>
                                  </p:childTnLst>
                                </p:cTn>
                              </p:par>
                              <p:par>
                                <p:cTn id="34" presetID="21" presetClass="entr" presetSubtype="1" fill="hold" nodeType="with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heel(1)">
                                      <p:cBhvr>
                                        <p:cTn id="36" dur="500"/>
                                        <p:tgtEl>
                                          <p:spTgt spid="9"/>
                                        </p:tgtEl>
                                      </p:cBhvr>
                                    </p:animEffect>
                                  </p:childTnLst>
                                </p:cTn>
                              </p:par>
                            </p:childTnLst>
                          </p:cTn>
                        </p:par>
                        <p:par>
                          <p:cTn id="37" fill="hold">
                            <p:stCondLst>
                              <p:cond delay="3500"/>
                            </p:stCondLst>
                            <p:childTnLst>
                              <p:par>
                                <p:cTn id="38" presetID="22" presetClass="entr" presetSubtype="8" fill="hold" grpId="0" nodeType="after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wipe(left)">
                                      <p:cBhvr>
                                        <p:cTn id="40" dur="500"/>
                                        <p:tgtEl>
                                          <p:spTgt spid="30"/>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500"/>
                                        <p:tgtEl>
                                          <p:spTgt spid="31"/>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wipe(left)">
                                      <p:cBhvr>
                                        <p:cTn id="4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30" grpId="0" animBg="1"/>
      <p:bldP spid="31" grpId="0" animBg="1"/>
      <p:bldP spid="3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Box 53"/>
          <p:cNvSpPr txBox="1"/>
          <p:nvPr/>
        </p:nvSpPr>
        <p:spPr>
          <a:xfrm>
            <a:off x="357806" y="4297303"/>
            <a:ext cx="6115690" cy="246221"/>
          </a:xfrm>
          <a:prstGeom prst="rect">
            <a:avLst/>
          </a:prstGeom>
          <a:noFill/>
        </p:spPr>
        <p:txBody>
          <a:bodyPr wrap="square" lIns="0" tIns="0" rIns="0" bIns="0" rtlCol="0">
            <a:spAutoFit/>
          </a:bodyPr>
          <a:lstStyle/>
          <a:p>
            <a:pPr algn="ctr"/>
            <a:r>
              <a:rPr lang="zh-CN" altLang="en-US" sz="1600" dirty="0">
                <a:solidFill>
                  <a:srgbClr val="474747"/>
                </a:solidFill>
                <a:latin typeface="微软雅黑"/>
                <a:ea typeface="微软雅黑"/>
              </a:rPr>
              <a:t>黑板报列表的主要功能都是围绕着黑板报文章内容表进行实现的</a:t>
            </a:r>
            <a:r>
              <a:rPr lang="zh-CN" altLang="en-US" sz="952" dirty="0">
                <a:solidFill>
                  <a:srgbClr val="474747"/>
                </a:solidFill>
                <a:latin typeface="微软雅黑"/>
                <a:ea typeface="微软雅黑"/>
              </a:rPr>
              <a:t>。</a:t>
            </a:r>
          </a:p>
        </p:txBody>
      </p:sp>
      <p:sp>
        <p:nvSpPr>
          <p:cNvPr id="56" name="Subtitle 9"/>
          <p:cNvSpPr txBox="1">
            <a:spLocks/>
          </p:cNvSpPr>
          <p:nvPr/>
        </p:nvSpPr>
        <p:spPr>
          <a:xfrm>
            <a:off x="879861" y="155112"/>
            <a:ext cx="3639433" cy="574789"/>
          </a:xfrm>
          <a:prstGeom prst="rect">
            <a:avLst/>
          </a:prstGeom>
        </p:spPr>
        <p:txBody>
          <a:bodyPr vert="horz" wrap="square" lIns="81551" tIns="40775" rIns="81551" bIns="40775" rtlCol="0">
            <a:spAutoFit/>
          </a:bodyPr>
          <a:lstStyle>
            <a:defPPr>
              <a:defRPr lang="zh-CN"/>
            </a:defPPr>
            <a:lvl1pPr indent="0" algn="r" defTabSz="1087444">
              <a:lnSpc>
                <a:spcPct val="100000"/>
              </a:lnSpc>
              <a:spcBef>
                <a:spcPct val="20000"/>
              </a:spcBef>
              <a:buFont typeface="Arial"/>
              <a:buNone/>
              <a:defRPr sz="2000">
                <a:solidFill>
                  <a:schemeClr val="accent2"/>
                </a:solidFill>
                <a:latin typeface="微软雅黑"/>
                <a:ea typeface="微软雅黑"/>
                <a:cs typeface="Open Sans Light"/>
              </a:defRPr>
            </a:lvl1pPr>
            <a:lvl2pPr marL="1087444" indent="0" algn="ctr" defTabSz="1087444">
              <a:lnSpc>
                <a:spcPct val="130000"/>
              </a:lnSpc>
              <a:spcBef>
                <a:spcPct val="20000"/>
              </a:spcBef>
              <a:buFont typeface="Arial"/>
              <a:buNone/>
              <a:defRPr sz="3100">
                <a:solidFill>
                  <a:schemeClr val="tx1">
                    <a:tint val="75000"/>
                  </a:schemeClr>
                </a:solidFill>
                <a:latin typeface="Open Sans"/>
                <a:cs typeface="Open Sans"/>
              </a:defRPr>
            </a:lvl2pPr>
            <a:lvl3pPr marL="2174887" indent="0" algn="ctr" defTabSz="1087444">
              <a:lnSpc>
                <a:spcPct val="130000"/>
              </a:lnSpc>
              <a:spcBef>
                <a:spcPct val="20000"/>
              </a:spcBef>
              <a:buFont typeface="Arial"/>
              <a:buNone/>
              <a:defRPr sz="3100">
                <a:solidFill>
                  <a:schemeClr val="tx1">
                    <a:tint val="75000"/>
                  </a:schemeClr>
                </a:solidFill>
                <a:latin typeface="Open Sans"/>
                <a:cs typeface="Open Sans"/>
              </a:defRPr>
            </a:lvl3pPr>
            <a:lvl4pPr marL="3262338" indent="0" algn="ctr" defTabSz="1087444">
              <a:lnSpc>
                <a:spcPct val="130000"/>
              </a:lnSpc>
              <a:spcBef>
                <a:spcPct val="20000"/>
              </a:spcBef>
              <a:buFont typeface="Arial"/>
              <a:buNone/>
              <a:defRPr sz="3100">
                <a:solidFill>
                  <a:schemeClr val="tx1">
                    <a:tint val="75000"/>
                  </a:schemeClr>
                </a:solidFill>
                <a:latin typeface="Open Sans"/>
                <a:cs typeface="Open Sans"/>
              </a:defRPr>
            </a:lvl4pPr>
            <a:lvl5pPr marL="4349779" indent="0" algn="ctr" defTabSz="1087444">
              <a:lnSpc>
                <a:spcPct val="130000"/>
              </a:lnSpc>
              <a:spcBef>
                <a:spcPct val="20000"/>
              </a:spcBef>
              <a:buFont typeface="Arial"/>
              <a:buNone/>
              <a:defRPr sz="3100">
                <a:solidFill>
                  <a:schemeClr val="tx1">
                    <a:tint val="75000"/>
                  </a:schemeClr>
                </a:solidFill>
                <a:latin typeface="Open Sans"/>
                <a:cs typeface="Open Sans"/>
              </a:defRPr>
            </a:lvl5pPr>
            <a:lvl6pPr marL="5437225" indent="0" algn="ctr" defTabSz="1087444">
              <a:spcBef>
                <a:spcPct val="20000"/>
              </a:spcBef>
              <a:buFont typeface="Arial"/>
              <a:buNone/>
              <a:defRPr sz="4800">
                <a:solidFill>
                  <a:schemeClr val="tx1">
                    <a:tint val="75000"/>
                  </a:schemeClr>
                </a:solidFill>
              </a:defRPr>
            </a:lvl6pPr>
            <a:lvl7pPr marL="6524671" indent="0" algn="ctr" defTabSz="1087444">
              <a:spcBef>
                <a:spcPct val="20000"/>
              </a:spcBef>
              <a:buFont typeface="Arial"/>
              <a:buNone/>
              <a:defRPr sz="4800">
                <a:solidFill>
                  <a:schemeClr val="tx1">
                    <a:tint val="75000"/>
                  </a:schemeClr>
                </a:solidFill>
              </a:defRPr>
            </a:lvl7pPr>
            <a:lvl8pPr marL="7612115" indent="0" algn="ctr" defTabSz="1087444">
              <a:spcBef>
                <a:spcPct val="20000"/>
              </a:spcBef>
              <a:buFont typeface="Arial"/>
              <a:buNone/>
              <a:defRPr sz="4800">
                <a:solidFill>
                  <a:schemeClr val="tx1">
                    <a:tint val="75000"/>
                  </a:schemeClr>
                </a:solidFill>
              </a:defRPr>
            </a:lvl8pPr>
            <a:lvl9pPr marL="8699558" indent="0" algn="ctr" defTabSz="1087444">
              <a:spcBef>
                <a:spcPct val="20000"/>
              </a:spcBef>
              <a:buFont typeface="Arial"/>
              <a:buNone/>
              <a:defRPr sz="4800">
                <a:solidFill>
                  <a:schemeClr val="tx1">
                    <a:tint val="75000"/>
                  </a:schemeClr>
                </a:solidFill>
              </a:defRPr>
            </a:lvl9pPr>
          </a:lstStyle>
          <a:p>
            <a:pPr algn="l">
              <a:spcBef>
                <a:spcPct val="0"/>
              </a:spcBef>
            </a:pPr>
            <a:r>
              <a:rPr lang="zh-CN" altLang="en-US" sz="3200" dirty="0">
                <a:solidFill>
                  <a:srgbClr val="0067B4"/>
                </a:solidFill>
                <a:latin typeface="Arial" panose="020B0604020202020204" pitchFamily="34" charset="0"/>
                <a:cs typeface="Arial" panose="020B0604020202020204" pitchFamily="34" charset="0"/>
              </a:rPr>
              <a:t>列表功能实现概述</a:t>
            </a:r>
          </a:p>
        </p:txBody>
      </p:sp>
      <p:pic>
        <p:nvPicPr>
          <p:cNvPr id="2" name="图片 1"/>
          <p:cNvPicPr>
            <a:picLocks noChangeAspect="1"/>
          </p:cNvPicPr>
          <p:nvPr/>
        </p:nvPicPr>
        <p:blipFill>
          <a:blip r:embed="rId3"/>
          <a:stretch>
            <a:fillRect/>
          </a:stretch>
        </p:blipFill>
        <p:spPr>
          <a:xfrm>
            <a:off x="364632" y="1071593"/>
            <a:ext cx="6155195" cy="2831688"/>
          </a:xfrm>
          <a:prstGeom prst="rect">
            <a:avLst/>
          </a:prstGeom>
        </p:spPr>
      </p:pic>
      <p:sp>
        <p:nvSpPr>
          <p:cNvPr id="57" name="TextBox 27"/>
          <p:cNvSpPr txBox="1"/>
          <p:nvPr/>
        </p:nvSpPr>
        <p:spPr>
          <a:xfrm>
            <a:off x="7841824" y="1040731"/>
            <a:ext cx="1176993" cy="1272656"/>
          </a:xfrm>
          <a:prstGeom prst="rect">
            <a:avLst/>
          </a:prstGeom>
          <a:noFill/>
        </p:spPr>
        <p:txBody>
          <a:bodyPr wrap="square" lIns="0" tIns="0" rIns="0" bIns="0" rtlCol="0">
            <a:spAutoFit/>
          </a:bodyPr>
          <a:lstStyle/>
          <a:p>
            <a:r>
              <a:rPr lang="zh-CN" altLang="en-US" sz="1400" dirty="0">
                <a:solidFill>
                  <a:srgbClr val="474747"/>
                </a:solidFill>
                <a:latin typeface="微软雅黑"/>
                <a:ea typeface="微软雅黑"/>
              </a:rPr>
              <a:t>列表页主要展示的内容为文章栏目、封面图、标题和浏览量。</a:t>
            </a:r>
            <a:endParaRPr lang="en-US" altLang="zh-CN" sz="1400" dirty="0">
              <a:solidFill>
                <a:srgbClr val="474747"/>
              </a:solidFill>
              <a:latin typeface="微软雅黑"/>
              <a:ea typeface="微软雅黑"/>
            </a:endParaRPr>
          </a:p>
          <a:p>
            <a:endParaRPr lang="en-GB" sz="1270" dirty="0">
              <a:solidFill>
                <a:srgbClr val="474747"/>
              </a:solidFill>
              <a:latin typeface="微软雅黑"/>
              <a:ea typeface="微软雅黑"/>
            </a:endParaRPr>
          </a:p>
        </p:txBody>
      </p:sp>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63766" y="382548"/>
            <a:ext cx="2078058" cy="3696174"/>
          </a:xfrm>
          <a:prstGeom prst="rect">
            <a:avLst/>
          </a:prstGeom>
        </p:spPr>
      </p:pic>
      <p:cxnSp>
        <p:nvCxnSpPr>
          <p:cNvPr id="9" name="直接连接符 8"/>
          <p:cNvCxnSpPr/>
          <p:nvPr/>
        </p:nvCxnSpPr>
        <p:spPr>
          <a:xfrm>
            <a:off x="879861" y="785583"/>
            <a:ext cx="8063798" cy="0"/>
          </a:xfrm>
          <a:prstGeom prst="line">
            <a:avLst/>
          </a:prstGeom>
          <a:ln w="12700">
            <a:solidFill>
              <a:srgbClr val="0067B4"/>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575653" y="254869"/>
            <a:ext cx="263341" cy="395013"/>
            <a:chOff x="5284519" y="1508166"/>
            <a:chExt cx="213756" cy="427512"/>
          </a:xfrm>
        </p:grpSpPr>
        <p:cxnSp>
          <p:nvCxnSpPr>
            <p:cNvPr id="11" name="直接连接符 10"/>
            <p:cNvCxnSpPr/>
            <p:nvPr/>
          </p:nvCxnSpPr>
          <p:spPr>
            <a:xfrm>
              <a:off x="5284519" y="1508166"/>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5284519" y="1721922"/>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pic>
        <p:nvPicPr>
          <p:cNvPr id="13" name="图片 12"/>
          <p:cNvPicPr>
            <a:picLocks noChangeAspect="1"/>
          </p:cNvPicPr>
          <p:nvPr/>
        </p:nvPicPr>
        <p:blipFill>
          <a:blip r:embed="rId5"/>
          <a:stretch>
            <a:fillRect/>
          </a:stretch>
        </p:blipFill>
        <p:spPr>
          <a:xfrm>
            <a:off x="8039034" y="41839"/>
            <a:ext cx="979783" cy="743744"/>
          </a:xfrm>
          <a:prstGeom prst="rect">
            <a:avLst/>
          </a:prstGeom>
        </p:spPr>
      </p:pic>
      <p:sp>
        <p:nvSpPr>
          <p:cNvPr id="14" name="TextBox 27"/>
          <p:cNvSpPr txBox="1"/>
          <p:nvPr/>
        </p:nvSpPr>
        <p:spPr>
          <a:xfrm>
            <a:off x="7872067" y="2724944"/>
            <a:ext cx="1313715" cy="1057212"/>
          </a:xfrm>
          <a:prstGeom prst="rect">
            <a:avLst/>
          </a:prstGeom>
          <a:noFill/>
        </p:spPr>
        <p:txBody>
          <a:bodyPr wrap="square" lIns="0" tIns="0" rIns="0" bIns="0" rtlCol="0">
            <a:spAutoFit/>
          </a:bodyPr>
          <a:lstStyle/>
          <a:p>
            <a:r>
              <a:rPr lang="zh-CN" altLang="en-US" sz="1400" dirty="0">
                <a:solidFill>
                  <a:srgbClr val="474747"/>
                </a:solidFill>
                <a:latin typeface="微软雅黑"/>
                <a:ea typeface="微软雅黑"/>
              </a:rPr>
              <a:t>列表页主要的操作分为三类：下拉、上拉和进入文章详情页。</a:t>
            </a:r>
            <a:endParaRPr lang="en-US" altLang="zh-CN" sz="1400" dirty="0">
              <a:solidFill>
                <a:srgbClr val="474747"/>
              </a:solidFill>
              <a:latin typeface="微软雅黑"/>
              <a:ea typeface="微软雅黑"/>
            </a:endParaRPr>
          </a:p>
          <a:p>
            <a:endParaRPr lang="en-GB" sz="1270" dirty="0">
              <a:solidFill>
                <a:srgbClr val="474747"/>
              </a:solidFill>
              <a:latin typeface="微软雅黑"/>
              <a:ea typeface="微软雅黑"/>
            </a:endParaRPr>
          </a:p>
        </p:txBody>
      </p:sp>
    </p:spTree>
    <p:extLst>
      <p:ext uri="{BB962C8B-B14F-4D97-AF65-F5344CB8AC3E}">
        <p14:creationId xmlns:p14="http://schemas.microsoft.com/office/powerpoint/2010/main" val="2427933357"/>
      </p:ext>
    </p:extLst>
  </p:cSld>
  <p:clrMapOvr>
    <a:masterClrMapping/>
  </p:clrMapOvr>
  <p:transition spd="slow" advTm="409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fill="hold"/>
                                        <p:tgtEl>
                                          <p:spTgt spid="2"/>
                                        </p:tgtEl>
                                        <p:attrNameLst>
                                          <p:attrName>ppt_x</p:attrName>
                                        </p:attrNameLst>
                                      </p:cBhvr>
                                      <p:tavLst>
                                        <p:tav tm="0">
                                          <p:val>
                                            <p:strVal val="#ppt_x"/>
                                          </p:val>
                                        </p:tav>
                                        <p:tav tm="100000">
                                          <p:val>
                                            <p:strVal val="#ppt_x"/>
                                          </p:val>
                                        </p:tav>
                                      </p:tavLst>
                                    </p:anim>
                                    <p:anim calcmode="lin" valueType="num">
                                      <p:cBhvr additive="base">
                                        <p:cTn id="21" dur="500" fill="hold"/>
                                        <p:tgtEl>
                                          <p:spTgt spid="2"/>
                                        </p:tgtEl>
                                        <p:attrNameLst>
                                          <p:attrName>ppt_y</p:attrName>
                                        </p:attrNameLst>
                                      </p:cBhvr>
                                      <p:tavLst>
                                        <p:tav tm="0">
                                          <p:val>
                                            <p:strVal val="1+#ppt_h/2"/>
                                          </p:val>
                                        </p:tav>
                                        <p:tav tm="100000">
                                          <p:val>
                                            <p:strVal val="#ppt_y"/>
                                          </p:val>
                                        </p:tav>
                                      </p:tavLst>
                                    </p:anim>
                                  </p:childTnLst>
                                </p:cTn>
                              </p:par>
                            </p:childTnLst>
                          </p:cTn>
                        </p:par>
                        <p:par>
                          <p:cTn id="22" fill="hold">
                            <p:stCondLst>
                              <p:cond delay="500"/>
                            </p:stCondLst>
                            <p:childTnLst>
                              <p:par>
                                <p:cTn id="23" presetID="18" presetClass="entr" presetSubtype="6" fill="hold" grpId="0" nodeType="afterEffect">
                                  <p:stCondLst>
                                    <p:cond delay="0"/>
                                  </p:stCondLst>
                                  <p:childTnLst>
                                    <p:set>
                                      <p:cBhvr>
                                        <p:cTn id="24" dur="1" fill="hold">
                                          <p:stCondLst>
                                            <p:cond delay="0"/>
                                          </p:stCondLst>
                                        </p:cTn>
                                        <p:tgtEl>
                                          <p:spTgt spid="54"/>
                                        </p:tgtEl>
                                        <p:attrNameLst>
                                          <p:attrName>style.visibility</p:attrName>
                                        </p:attrNameLst>
                                      </p:cBhvr>
                                      <p:to>
                                        <p:strVal val="visible"/>
                                      </p:to>
                                    </p:set>
                                    <p:animEffect transition="in" filter="strips(downRight)">
                                      <p:cBhvr>
                                        <p:cTn id="25" dur="200"/>
                                        <p:tgtEl>
                                          <p:spTgt spid="54"/>
                                        </p:tgtEl>
                                      </p:cBhvr>
                                    </p:animEffect>
                                  </p:childTnLst>
                                </p:cTn>
                              </p:par>
                            </p:childTnLst>
                          </p:cTn>
                        </p:par>
                        <p:par>
                          <p:cTn id="26" fill="hold">
                            <p:stCondLst>
                              <p:cond delay="700"/>
                            </p:stCondLst>
                            <p:childTnLst>
                              <p:par>
                                <p:cTn id="27" presetID="10" presetClass="entr" presetSubtype="0" fill="hold" grpId="0" nodeType="afterEffect">
                                  <p:stCondLst>
                                    <p:cond delay="0"/>
                                  </p:stCondLst>
                                  <p:childTnLst>
                                    <p:set>
                                      <p:cBhvr>
                                        <p:cTn id="28" dur="1" fill="hold">
                                          <p:stCondLst>
                                            <p:cond delay="0"/>
                                          </p:stCondLst>
                                        </p:cTn>
                                        <p:tgtEl>
                                          <p:spTgt spid="57"/>
                                        </p:tgtEl>
                                        <p:attrNameLst>
                                          <p:attrName>style.visibility</p:attrName>
                                        </p:attrNameLst>
                                      </p:cBhvr>
                                      <p:to>
                                        <p:strVal val="visible"/>
                                      </p:to>
                                    </p:set>
                                    <p:animEffect transition="in" filter="fade">
                                      <p:cBhvr>
                                        <p:cTn id="29" dur="200"/>
                                        <p:tgtEl>
                                          <p:spTgt spid="57"/>
                                        </p:tgtEl>
                                      </p:cBhvr>
                                    </p:animEffect>
                                  </p:childTnLst>
                                </p:cTn>
                              </p:par>
                            </p:childTnLst>
                          </p:cTn>
                        </p:par>
                        <p:par>
                          <p:cTn id="30" fill="hold">
                            <p:stCondLst>
                              <p:cond delay="900"/>
                            </p:stCondLst>
                            <p:childTnLst>
                              <p:par>
                                <p:cTn id="31" presetID="10" presetClass="entr" presetSubtype="0"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2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7" grpId="0"/>
      <p:bldP spid="14" grpId="0"/>
    </p:bldLst>
  </p:timing>
  <p:extLst mod="1"/>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7" name="矩形 3"/>
          <p:cNvSpPr>
            <a:spLocks noChangeArrowheads="1"/>
          </p:cNvSpPr>
          <p:nvPr/>
        </p:nvSpPr>
        <p:spPr bwMode="auto">
          <a:xfrm>
            <a:off x="1145443" y="200077"/>
            <a:ext cx="1787651" cy="477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spcBef>
                <a:spcPct val="0"/>
              </a:spcBef>
              <a:buNone/>
            </a:pPr>
            <a:r>
              <a:rPr lang="zh-CN" altLang="en-US" sz="2500" dirty="0">
                <a:solidFill>
                  <a:srgbClr val="0067B4"/>
                </a:solidFill>
                <a:latin typeface="Arial" panose="020B0604020202020204" pitchFamily="34" charset="0"/>
                <a:cs typeface="Arial" panose="020B0604020202020204" pitchFamily="34" charset="0"/>
              </a:rPr>
              <a:t>文章详情页</a:t>
            </a:r>
            <a:endParaRPr lang="zh-CN" altLang="en-US" sz="2500" b="1" dirty="0">
              <a:solidFill>
                <a:srgbClr val="0067B4"/>
              </a:solidFill>
              <a:latin typeface="Arial" panose="020B0604020202020204" pitchFamily="34" charset="0"/>
              <a:cs typeface="Arial" panose="020B0604020202020204" pitchFamily="34" charset="0"/>
            </a:endParaRPr>
          </a:p>
        </p:txBody>
      </p:sp>
      <p:grpSp>
        <p:nvGrpSpPr>
          <p:cNvPr id="88" name="组合 87"/>
          <p:cNvGrpSpPr/>
          <p:nvPr/>
        </p:nvGrpSpPr>
        <p:grpSpPr>
          <a:xfrm>
            <a:off x="575653" y="254869"/>
            <a:ext cx="263341" cy="395013"/>
            <a:chOff x="5284519" y="1508166"/>
            <a:chExt cx="213756" cy="427512"/>
          </a:xfrm>
        </p:grpSpPr>
        <p:cxnSp>
          <p:nvCxnSpPr>
            <p:cNvPr id="89" name="直接连接符 88"/>
            <p:cNvCxnSpPr/>
            <p:nvPr/>
          </p:nvCxnSpPr>
          <p:spPr>
            <a:xfrm>
              <a:off x="5284519" y="1508166"/>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5284519" y="1721922"/>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a:off x="1081790" y="743744"/>
            <a:ext cx="8063798" cy="0"/>
          </a:xfrm>
          <a:prstGeom prst="line">
            <a:avLst/>
          </a:prstGeom>
          <a:ln w="12700">
            <a:solidFill>
              <a:srgbClr val="0067B4"/>
            </a:solidFill>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435928" y="1127705"/>
            <a:ext cx="2667000" cy="1465401"/>
          </a:xfrm>
          <a:prstGeom prst="rect">
            <a:avLst/>
          </a:prstGeom>
          <a:noFill/>
        </p:spPr>
        <p:txBody>
          <a:bodyPr wrap="square" rtlCol="0">
            <a:spAutoFit/>
          </a:bodyPr>
          <a:lstStyle/>
          <a:p>
            <a:pPr marL="0" marR="0" lvl="0" indent="0" algn="just" defTabSz="914400" eaLnBrk="1" fontAlgn="auto" latinLnBrk="0" hangingPunct="1">
              <a:lnSpc>
                <a:spcPct val="130000"/>
              </a:lnSpc>
              <a:spcBef>
                <a:spcPts val="0"/>
              </a:spcBef>
              <a:spcAft>
                <a:spcPts val="0"/>
              </a:spcAft>
              <a:buClrTx/>
              <a:buSzTx/>
              <a:buFontTx/>
              <a:buNone/>
              <a:tabLst/>
              <a:defRPr/>
            </a:pPr>
            <a:r>
              <a:rPr lang="zh-CN" altLang="en-US" sz="1400" b="0" kern="0" dirty="0">
                <a:solidFill>
                  <a:sysClr val="windowText" lastClr="000000">
                    <a:lumMod val="75000"/>
                    <a:lumOff val="25000"/>
                  </a:sysClr>
                </a:solidFill>
                <a:latin typeface="微软雅黑" pitchFamily="34" charset="-122"/>
                <a:ea typeface="微软雅黑" pitchFamily="34" charset="-122"/>
              </a:rPr>
              <a:t>集成各种第三方编辑器，支持图片样式，第三方标题，对话场景编辑的作业帮编辑器。编辑后将将内容以大的</a:t>
            </a:r>
            <a:r>
              <a:rPr lang="en-US" altLang="zh-CN" sz="1400" b="0" kern="0" dirty="0">
                <a:solidFill>
                  <a:sysClr val="windowText" lastClr="000000">
                    <a:lumMod val="75000"/>
                    <a:lumOff val="25000"/>
                  </a:sysClr>
                </a:solidFill>
                <a:latin typeface="微软雅黑" pitchFamily="34" charset="-122"/>
                <a:ea typeface="微软雅黑" pitchFamily="34" charset="-122"/>
              </a:rPr>
              <a:t>html</a:t>
            </a:r>
            <a:r>
              <a:rPr lang="zh-CN" altLang="en-US" sz="1400" b="0" kern="0" dirty="0">
                <a:solidFill>
                  <a:sysClr val="windowText" lastClr="000000">
                    <a:lumMod val="75000"/>
                    <a:lumOff val="25000"/>
                  </a:sysClr>
                </a:solidFill>
                <a:latin typeface="微软雅黑" pitchFamily="34" charset="-122"/>
                <a:ea typeface="微软雅黑" pitchFamily="34" charset="-122"/>
              </a:rPr>
              <a:t>文本进行存储。</a:t>
            </a:r>
            <a:endParaRPr kumimoji="0" lang="zh-CN" altLang="en-US" sz="1400" b="0" i="0" u="none" strike="noStrike" kern="0" cap="none" spc="0" normalizeH="0" baseline="0" noProof="0" dirty="0">
              <a:ln>
                <a:noFill/>
              </a:ln>
              <a:solidFill>
                <a:sysClr val="windowText" lastClr="000000">
                  <a:lumMod val="75000"/>
                  <a:lumOff val="25000"/>
                </a:sysClr>
              </a:solidFill>
              <a:effectLst/>
              <a:uLnTx/>
              <a:uFillTx/>
              <a:latin typeface="微软雅黑" pitchFamily="34" charset="-122"/>
              <a:ea typeface="微软雅黑" pitchFamily="34" charset="-122"/>
            </a:endParaRPr>
          </a:p>
        </p:txBody>
      </p:sp>
      <p:sp>
        <p:nvSpPr>
          <p:cNvPr id="39" name="TextBox 38"/>
          <p:cNvSpPr txBox="1"/>
          <p:nvPr/>
        </p:nvSpPr>
        <p:spPr>
          <a:xfrm>
            <a:off x="398027" y="778742"/>
            <a:ext cx="2786934" cy="461665"/>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tabLst/>
              <a:defRPr/>
            </a:pPr>
            <a:r>
              <a:rPr kumimoji="0" lang="en-US" altLang="zh-CN" sz="2000" i="0" u="none" strike="noStrike" kern="0" cap="none" spc="0" normalizeH="0" baseline="0" noProof="0" dirty="0">
                <a:ln>
                  <a:noFill/>
                </a:ln>
                <a:solidFill>
                  <a:srgbClr val="0067B4"/>
                </a:solidFill>
                <a:effectLst/>
                <a:uLnTx/>
                <a:uFillTx/>
                <a:latin typeface="微软雅黑" pitchFamily="34" charset="-122"/>
                <a:ea typeface="微软雅黑" pitchFamily="34" charset="-122"/>
                <a:cs typeface="华文黑体" pitchFamily="2" charset="-122"/>
              </a:rPr>
              <a:t>1.</a:t>
            </a:r>
            <a:r>
              <a:rPr kumimoji="0" lang="zh-CN" altLang="en-US" sz="2000" i="0" u="none" strike="noStrike" kern="0" cap="none" spc="0" normalizeH="0" baseline="0" noProof="0" dirty="0">
                <a:ln>
                  <a:noFill/>
                </a:ln>
                <a:solidFill>
                  <a:srgbClr val="0067B4"/>
                </a:solidFill>
                <a:effectLst/>
                <a:uLnTx/>
                <a:uFillTx/>
                <a:latin typeface="微软雅黑" pitchFamily="34" charset="-122"/>
                <a:ea typeface="微软雅黑" pitchFamily="34" charset="-122"/>
                <a:cs typeface="华文黑体" pitchFamily="2" charset="-122"/>
              </a:rPr>
              <a:t>后台富文本内容编辑</a:t>
            </a:r>
          </a:p>
        </p:txBody>
      </p:sp>
      <p:sp>
        <p:nvSpPr>
          <p:cNvPr id="42" name="TextBox 41"/>
          <p:cNvSpPr txBox="1"/>
          <p:nvPr/>
        </p:nvSpPr>
        <p:spPr>
          <a:xfrm>
            <a:off x="462722" y="2878299"/>
            <a:ext cx="2470372" cy="1185324"/>
          </a:xfrm>
          <a:prstGeom prst="rect">
            <a:avLst/>
          </a:prstGeom>
          <a:noFill/>
        </p:spPr>
        <p:txBody>
          <a:bodyPr wrap="square" rtlCol="0">
            <a:spAutoFit/>
          </a:bodyPr>
          <a:lstStyle/>
          <a:p>
            <a:pPr marL="0" marR="0" lvl="0" indent="0" algn="just"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ysClr val="windowText" lastClr="000000">
                    <a:lumMod val="75000"/>
                    <a:lumOff val="25000"/>
                  </a:sysClr>
                </a:solidFill>
                <a:effectLst/>
                <a:uLnTx/>
                <a:uFillTx/>
                <a:latin typeface="微软雅黑" pitchFamily="34" charset="-122"/>
                <a:ea typeface="微软雅黑" pitchFamily="34" charset="-122"/>
              </a:rPr>
              <a:t>前端将各个字段编辑的内容</a:t>
            </a:r>
            <a:r>
              <a:rPr kumimoji="0" lang="en-US" altLang="zh-CN" sz="1400" b="0" i="0" u="none" strike="noStrike" kern="0" cap="none" spc="0" normalizeH="0" baseline="0" noProof="0" dirty="0">
                <a:ln>
                  <a:noFill/>
                </a:ln>
                <a:solidFill>
                  <a:sysClr val="windowText" lastClr="000000">
                    <a:lumMod val="75000"/>
                    <a:lumOff val="25000"/>
                  </a:sysClr>
                </a:solidFill>
                <a:effectLst/>
                <a:uLnTx/>
                <a:uFillTx/>
                <a:latin typeface="微软雅黑" pitchFamily="34" charset="-122"/>
                <a:ea typeface="微软雅黑" pitchFamily="34" charset="-122"/>
              </a:rPr>
              <a:t>post</a:t>
            </a:r>
            <a:r>
              <a:rPr kumimoji="0" lang="zh-CN" altLang="en-US" sz="1400" b="0" i="0" u="none" strike="noStrike" kern="0" cap="none" spc="0" normalizeH="0" baseline="0" noProof="0" dirty="0">
                <a:ln>
                  <a:noFill/>
                </a:ln>
                <a:solidFill>
                  <a:sysClr val="windowText" lastClr="000000">
                    <a:lumMod val="75000"/>
                    <a:lumOff val="25000"/>
                  </a:sysClr>
                </a:solidFill>
                <a:effectLst/>
                <a:uLnTx/>
                <a:uFillTx/>
                <a:latin typeface="微软雅黑" pitchFamily="34" charset="-122"/>
                <a:ea typeface="微软雅黑" pitchFamily="34" charset="-122"/>
              </a:rPr>
              <a:t>后端，后端将各个字段进行格式校验（如</a:t>
            </a:r>
            <a:r>
              <a:rPr kumimoji="0" lang="en-US" altLang="zh-CN" sz="1400" b="0" i="0" u="none" strike="noStrike" kern="0" cap="none" spc="0" normalizeH="0" baseline="0" noProof="0" dirty="0" err="1">
                <a:ln>
                  <a:noFill/>
                </a:ln>
                <a:solidFill>
                  <a:sysClr val="windowText" lastClr="000000">
                    <a:lumMod val="75000"/>
                    <a:lumOff val="25000"/>
                  </a:sysClr>
                </a:solidFill>
                <a:effectLst/>
                <a:uLnTx/>
                <a:uFillTx/>
                <a:latin typeface="微软雅黑" pitchFamily="34" charset="-122"/>
                <a:ea typeface="微软雅黑" pitchFamily="34" charset="-122"/>
              </a:rPr>
              <a:t>xss</a:t>
            </a:r>
            <a:r>
              <a:rPr kumimoji="0" lang="zh-CN" altLang="en-US" sz="1400" b="0" i="0" u="none" strike="noStrike" kern="0" cap="none" spc="0" normalizeH="0" baseline="0" noProof="0" dirty="0">
                <a:ln>
                  <a:noFill/>
                </a:ln>
                <a:solidFill>
                  <a:sysClr val="windowText" lastClr="000000">
                    <a:lumMod val="75000"/>
                    <a:lumOff val="25000"/>
                  </a:sysClr>
                </a:solidFill>
                <a:effectLst/>
                <a:uLnTx/>
                <a:uFillTx/>
                <a:latin typeface="微软雅黑" pitchFamily="34" charset="-122"/>
                <a:ea typeface="微软雅黑" pitchFamily="34" charset="-122"/>
              </a:rPr>
              <a:t>过滤）后插入</a:t>
            </a:r>
            <a:r>
              <a:rPr kumimoji="0" lang="en-US" altLang="zh-CN" sz="1400" b="0" i="0" u="none" strike="noStrike" kern="0" cap="none" spc="0" normalizeH="0" baseline="0" noProof="0" dirty="0" err="1">
                <a:ln>
                  <a:noFill/>
                </a:ln>
                <a:solidFill>
                  <a:sysClr val="windowText" lastClr="000000">
                    <a:lumMod val="75000"/>
                    <a:lumOff val="25000"/>
                  </a:sysClr>
                </a:solidFill>
                <a:effectLst/>
                <a:uLnTx/>
                <a:uFillTx/>
                <a:latin typeface="微软雅黑" pitchFamily="34" charset="-122"/>
                <a:ea typeface="微软雅黑" pitchFamily="34" charset="-122"/>
              </a:rPr>
              <a:t>db</a:t>
            </a:r>
            <a:r>
              <a:rPr kumimoji="0" lang="zh-CN" altLang="en-US" sz="1400" b="0" i="0" u="none" strike="noStrike" kern="0" cap="none" spc="0" normalizeH="0" baseline="0" noProof="0" dirty="0">
                <a:ln>
                  <a:noFill/>
                </a:ln>
                <a:solidFill>
                  <a:sysClr val="windowText" lastClr="000000">
                    <a:lumMod val="75000"/>
                    <a:lumOff val="25000"/>
                  </a:sysClr>
                </a:solidFill>
                <a:effectLst/>
                <a:uLnTx/>
                <a:uFillTx/>
                <a:latin typeface="微软雅黑" pitchFamily="34" charset="-122"/>
                <a:ea typeface="微软雅黑" pitchFamily="34" charset="-122"/>
              </a:rPr>
              <a:t>。</a:t>
            </a:r>
          </a:p>
        </p:txBody>
      </p:sp>
      <p:sp>
        <p:nvSpPr>
          <p:cNvPr id="43" name="TextBox 42"/>
          <p:cNvSpPr txBox="1"/>
          <p:nvPr/>
        </p:nvSpPr>
        <p:spPr>
          <a:xfrm>
            <a:off x="751483" y="2450930"/>
            <a:ext cx="1774276" cy="407291"/>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tabLst/>
              <a:defRPr/>
            </a:pPr>
            <a:r>
              <a:rPr kumimoji="0" lang="en-US" altLang="zh-CN" sz="2000" i="0" u="none" strike="noStrike" kern="0" cap="none" spc="0" normalizeH="0" baseline="0" noProof="0" dirty="0">
                <a:ln>
                  <a:noFill/>
                </a:ln>
                <a:solidFill>
                  <a:srgbClr val="0067B4"/>
                </a:solidFill>
                <a:effectLst/>
                <a:uLnTx/>
                <a:uFillTx/>
                <a:latin typeface="微软雅黑" pitchFamily="34" charset="-122"/>
                <a:ea typeface="微软雅黑" pitchFamily="34" charset="-122"/>
                <a:cs typeface="华文黑体" pitchFamily="2" charset="-122"/>
              </a:rPr>
              <a:t>2.</a:t>
            </a:r>
            <a:r>
              <a:rPr kumimoji="0" lang="zh-CN" altLang="en-US" sz="2000" i="0" u="none" strike="noStrike" kern="0" cap="none" spc="0" normalizeH="0" baseline="0" noProof="0" dirty="0">
                <a:ln>
                  <a:noFill/>
                </a:ln>
                <a:solidFill>
                  <a:srgbClr val="0067B4"/>
                </a:solidFill>
                <a:effectLst/>
                <a:uLnTx/>
                <a:uFillTx/>
                <a:latin typeface="微软雅黑" pitchFamily="34" charset="-122"/>
                <a:ea typeface="微软雅黑" pitchFamily="34" charset="-122"/>
                <a:cs typeface="华文黑体" pitchFamily="2" charset="-122"/>
              </a:rPr>
              <a:t>后端存储</a:t>
            </a:r>
          </a:p>
        </p:txBody>
      </p:sp>
      <p:pic>
        <p:nvPicPr>
          <p:cNvPr id="26" name="图片 25"/>
          <p:cNvPicPr>
            <a:picLocks noChangeAspect="1"/>
          </p:cNvPicPr>
          <p:nvPr/>
        </p:nvPicPr>
        <p:blipFill>
          <a:blip r:embed="rId3"/>
          <a:stretch>
            <a:fillRect/>
          </a:stretch>
        </p:blipFill>
        <p:spPr>
          <a:xfrm>
            <a:off x="8165805" y="0"/>
            <a:ext cx="979783" cy="743744"/>
          </a:xfrm>
          <a:prstGeom prst="rect">
            <a:avLst/>
          </a:prstGeom>
        </p:spPr>
      </p:pic>
      <p:pic>
        <p:nvPicPr>
          <p:cNvPr id="3" name="图片 2"/>
          <p:cNvPicPr>
            <a:picLocks noChangeAspect="1"/>
          </p:cNvPicPr>
          <p:nvPr/>
        </p:nvPicPr>
        <p:blipFill>
          <a:blip r:embed="rId4"/>
          <a:stretch>
            <a:fillRect/>
          </a:stretch>
        </p:blipFill>
        <p:spPr>
          <a:xfrm>
            <a:off x="3184961" y="785568"/>
            <a:ext cx="5569843" cy="2607873"/>
          </a:xfrm>
          <a:prstGeom prst="rect">
            <a:avLst/>
          </a:prstGeom>
        </p:spPr>
      </p:pic>
      <p:sp>
        <p:nvSpPr>
          <p:cNvPr id="13" name="TextBox 42"/>
          <p:cNvSpPr txBox="1"/>
          <p:nvPr/>
        </p:nvSpPr>
        <p:spPr>
          <a:xfrm>
            <a:off x="769201" y="3976789"/>
            <a:ext cx="1774276" cy="461665"/>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tabLst/>
              <a:defRPr/>
            </a:pPr>
            <a:r>
              <a:rPr lang="en-US" altLang="zh-CN" sz="2000" kern="0" dirty="0">
                <a:solidFill>
                  <a:srgbClr val="0067B4"/>
                </a:solidFill>
                <a:latin typeface="微软雅黑" pitchFamily="34" charset="-122"/>
                <a:ea typeface="微软雅黑" pitchFamily="34" charset="-122"/>
                <a:cs typeface="华文黑体" pitchFamily="2" charset="-122"/>
              </a:rPr>
              <a:t>3</a:t>
            </a:r>
            <a:r>
              <a:rPr kumimoji="0" lang="en-US" altLang="zh-CN" sz="2000" i="0" u="none" strike="noStrike" kern="0" cap="none" spc="0" normalizeH="0" baseline="0" noProof="0" dirty="0">
                <a:ln>
                  <a:noFill/>
                </a:ln>
                <a:solidFill>
                  <a:srgbClr val="0067B4"/>
                </a:solidFill>
                <a:effectLst/>
                <a:uLnTx/>
                <a:uFillTx/>
                <a:latin typeface="微软雅黑" pitchFamily="34" charset="-122"/>
                <a:ea typeface="微软雅黑" pitchFamily="34" charset="-122"/>
                <a:cs typeface="华文黑体" pitchFamily="2" charset="-122"/>
              </a:rPr>
              <a:t>.</a:t>
            </a:r>
            <a:r>
              <a:rPr kumimoji="0" lang="zh-CN" altLang="en-US" sz="2000" i="0" u="none" strike="noStrike" kern="0" cap="none" spc="0" normalizeH="0" baseline="0" noProof="0" dirty="0">
                <a:ln>
                  <a:noFill/>
                </a:ln>
                <a:solidFill>
                  <a:srgbClr val="0067B4"/>
                </a:solidFill>
                <a:effectLst/>
                <a:uLnTx/>
                <a:uFillTx/>
                <a:latin typeface="微软雅黑" pitchFamily="34" charset="-122"/>
                <a:ea typeface="微软雅黑" pitchFamily="34" charset="-122"/>
                <a:cs typeface="华文黑体" pitchFamily="2" charset="-122"/>
              </a:rPr>
              <a:t>前端展示</a:t>
            </a:r>
          </a:p>
        </p:txBody>
      </p:sp>
      <p:sp>
        <p:nvSpPr>
          <p:cNvPr id="14" name="TextBox 37"/>
          <p:cNvSpPr txBox="1"/>
          <p:nvPr/>
        </p:nvSpPr>
        <p:spPr>
          <a:xfrm>
            <a:off x="457994" y="4351619"/>
            <a:ext cx="2667000" cy="905248"/>
          </a:xfrm>
          <a:prstGeom prst="rect">
            <a:avLst/>
          </a:prstGeom>
          <a:noFill/>
        </p:spPr>
        <p:txBody>
          <a:bodyPr wrap="square" rtlCol="0">
            <a:spAutoFit/>
          </a:bodyPr>
          <a:lstStyle/>
          <a:p>
            <a:pPr marL="0" marR="0" lvl="0" indent="0" algn="just" defTabSz="914400" eaLnBrk="1" fontAlgn="auto" latinLnBrk="0" hangingPunct="1">
              <a:lnSpc>
                <a:spcPct val="130000"/>
              </a:lnSpc>
              <a:spcBef>
                <a:spcPts val="0"/>
              </a:spcBef>
              <a:spcAft>
                <a:spcPts val="0"/>
              </a:spcAft>
              <a:buClrTx/>
              <a:buSzTx/>
              <a:buFontTx/>
              <a:buNone/>
              <a:tabLst/>
              <a:defRPr/>
            </a:pPr>
            <a:r>
              <a:rPr lang="zh-CN" altLang="en-US" sz="1400" b="0" kern="0" dirty="0">
                <a:solidFill>
                  <a:sysClr val="windowText" lastClr="000000">
                    <a:lumMod val="75000"/>
                    <a:lumOff val="25000"/>
                  </a:sysClr>
                </a:solidFill>
                <a:latin typeface="微软雅黑" pitchFamily="34" charset="-122"/>
                <a:ea typeface="微软雅黑" pitchFamily="34" charset="-122"/>
              </a:rPr>
              <a:t>后端根据文章</a:t>
            </a:r>
            <a:r>
              <a:rPr lang="en-US" altLang="zh-CN" sz="1400" b="0" kern="0" dirty="0">
                <a:solidFill>
                  <a:sysClr val="windowText" lastClr="000000">
                    <a:lumMod val="75000"/>
                    <a:lumOff val="25000"/>
                  </a:sysClr>
                </a:solidFill>
                <a:latin typeface="微软雅黑" pitchFamily="34" charset="-122"/>
                <a:ea typeface="微软雅黑" pitchFamily="34" charset="-122"/>
              </a:rPr>
              <a:t>id</a:t>
            </a:r>
            <a:r>
              <a:rPr lang="zh-CN" altLang="en-US" sz="1400" b="0" kern="0" dirty="0">
                <a:solidFill>
                  <a:sysClr val="windowText" lastClr="000000">
                    <a:lumMod val="75000"/>
                    <a:lumOff val="25000"/>
                  </a:sysClr>
                </a:solidFill>
                <a:latin typeface="微软雅黑" pitchFamily="34" charset="-122"/>
                <a:ea typeface="微软雅黑" pitchFamily="34" charset="-122"/>
              </a:rPr>
              <a:t>查询黑板报数据表相应数据后渲染到前端模板展示。</a:t>
            </a:r>
            <a:endParaRPr kumimoji="0" lang="zh-CN" altLang="en-US" sz="1400" b="0" i="0" u="none" strike="noStrike" kern="0" cap="none" spc="0" normalizeH="0" baseline="0" noProof="0" dirty="0">
              <a:ln>
                <a:noFill/>
              </a:ln>
              <a:solidFill>
                <a:sysClr val="windowText" lastClr="000000">
                  <a:lumMod val="75000"/>
                  <a:lumOff val="25000"/>
                </a:sysClr>
              </a:solidFill>
              <a:effectLst/>
              <a:uLnTx/>
              <a:uFillTx/>
              <a:latin typeface="微软雅黑" pitchFamily="34" charset="-122"/>
              <a:ea typeface="微软雅黑" pitchFamily="34" charset="-122"/>
            </a:endParaRPr>
          </a:p>
        </p:txBody>
      </p:sp>
      <p:pic>
        <p:nvPicPr>
          <p:cNvPr id="5" name="图片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44194" y="810366"/>
            <a:ext cx="2413178" cy="4292238"/>
          </a:xfrm>
          <a:prstGeom prst="rect">
            <a:avLst/>
          </a:prstGeom>
        </p:spPr>
      </p:pic>
    </p:spTree>
    <p:extLst>
      <p:ext uri="{BB962C8B-B14F-4D97-AF65-F5344CB8AC3E}">
        <p14:creationId xmlns:p14="http://schemas.microsoft.com/office/powerpoint/2010/main" val="1002834517"/>
      </p:ext>
    </p:extLst>
  </p:cSld>
  <p:clrMapOvr>
    <a:masterClrMapping/>
  </p:clrMapOvr>
  <p:transition spd="slow" advClick="0" advTm="0">
    <p:cover dir="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88"/>
                                        </p:tgtEl>
                                        <p:attrNameLst>
                                          <p:attrName>style.visibility</p:attrName>
                                        </p:attrNameLst>
                                      </p:cBhvr>
                                      <p:to>
                                        <p:strVal val="visible"/>
                                      </p:to>
                                    </p:set>
                                    <p:animEffect transition="in" filter="fade">
                                      <p:cBhvr>
                                        <p:cTn id="13" dur="500"/>
                                        <p:tgtEl>
                                          <p:spTgt spid="88"/>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87"/>
                                        </p:tgtEl>
                                        <p:attrNameLst>
                                          <p:attrName>style.visibility</p:attrName>
                                        </p:attrNameLst>
                                      </p:cBhvr>
                                      <p:to>
                                        <p:strVal val="visible"/>
                                      </p:to>
                                    </p:set>
                                    <p:animEffect transition="in" filter="wipe(left)">
                                      <p:cBhvr>
                                        <p:cTn id="17" dur="500"/>
                                        <p:tgtEl>
                                          <p:spTgt spid="87"/>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childTnLst>
                          </p:cTn>
                        </p:par>
                        <p:par>
                          <p:cTn id="22" fill="hold">
                            <p:stCondLst>
                              <p:cond delay="2500"/>
                            </p:stCondLst>
                            <p:childTnLst>
                              <p:par>
                                <p:cTn id="23" presetID="12" presetClass="entr" presetSubtype="2" fill="hold" grpId="0" nodeType="afterEffect">
                                  <p:stCondLst>
                                    <p:cond delay="0"/>
                                  </p:stCondLst>
                                  <p:childTnLst>
                                    <p:set>
                                      <p:cBhvr>
                                        <p:cTn id="24" dur="1" fill="hold">
                                          <p:stCondLst>
                                            <p:cond delay="0"/>
                                          </p:stCondLst>
                                        </p:cTn>
                                        <p:tgtEl>
                                          <p:spTgt spid="39"/>
                                        </p:tgtEl>
                                        <p:attrNameLst>
                                          <p:attrName>style.visibility</p:attrName>
                                        </p:attrNameLst>
                                      </p:cBhvr>
                                      <p:to>
                                        <p:strVal val="visible"/>
                                      </p:to>
                                    </p:set>
                                    <p:anim calcmode="lin" valueType="num">
                                      <p:cBhvr additive="base">
                                        <p:cTn id="25" dur="500"/>
                                        <p:tgtEl>
                                          <p:spTgt spid="39"/>
                                        </p:tgtEl>
                                        <p:attrNameLst>
                                          <p:attrName>ppt_x</p:attrName>
                                        </p:attrNameLst>
                                      </p:cBhvr>
                                      <p:tavLst>
                                        <p:tav tm="0">
                                          <p:val>
                                            <p:strVal val="#ppt_x+#ppt_w*1.125000"/>
                                          </p:val>
                                        </p:tav>
                                        <p:tav tm="100000">
                                          <p:val>
                                            <p:strVal val="#ppt_x"/>
                                          </p:val>
                                        </p:tav>
                                      </p:tavLst>
                                    </p:anim>
                                    <p:animEffect transition="in" filter="wipe(left)">
                                      <p:cBhvr>
                                        <p:cTn id="26" dur="500"/>
                                        <p:tgtEl>
                                          <p:spTgt spid="39"/>
                                        </p:tgtEl>
                                      </p:cBhvr>
                                    </p:animEffect>
                                  </p:childTnLst>
                                </p:cTn>
                              </p:par>
                              <p:par>
                                <p:cTn id="27" presetID="12" presetClass="entr" presetSubtype="2"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anim calcmode="lin" valueType="num">
                                      <p:cBhvr additive="base">
                                        <p:cTn id="29" dur="500"/>
                                        <p:tgtEl>
                                          <p:spTgt spid="38"/>
                                        </p:tgtEl>
                                        <p:attrNameLst>
                                          <p:attrName>ppt_x</p:attrName>
                                        </p:attrNameLst>
                                      </p:cBhvr>
                                      <p:tavLst>
                                        <p:tav tm="0">
                                          <p:val>
                                            <p:strVal val="#ppt_x+#ppt_w*1.125000"/>
                                          </p:val>
                                        </p:tav>
                                        <p:tav tm="100000">
                                          <p:val>
                                            <p:strVal val="#ppt_x"/>
                                          </p:val>
                                        </p:tav>
                                      </p:tavLst>
                                    </p:anim>
                                    <p:animEffect transition="in" filter="wipe(left)">
                                      <p:cBhvr>
                                        <p:cTn id="30" dur="500"/>
                                        <p:tgtEl>
                                          <p:spTgt spid="38"/>
                                        </p:tgtEl>
                                      </p:cBhvr>
                                    </p:animEffect>
                                  </p:childTnLst>
                                </p:cTn>
                              </p:par>
                              <p:par>
                                <p:cTn id="31" presetID="12" presetClass="entr" presetSubtype="2"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anim calcmode="lin" valueType="num">
                                      <p:cBhvr additive="base">
                                        <p:cTn id="33" dur="500"/>
                                        <p:tgtEl>
                                          <p:spTgt spid="43"/>
                                        </p:tgtEl>
                                        <p:attrNameLst>
                                          <p:attrName>ppt_x</p:attrName>
                                        </p:attrNameLst>
                                      </p:cBhvr>
                                      <p:tavLst>
                                        <p:tav tm="0">
                                          <p:val>
                                            <p:strVal val="#ppt_x+#ppt_w*1.125000"/>
                                          </p:val>
                                        </p:tav>
                                        <p:tav tm="100000">
                                          <p:val>
                                            <p:strVal val="#ppt_x"/>
                                          </p:val>
                                        </p:tav>
                                      </p:tavLst>
                                    </p:anim>
                                    <p:animEffect transition="in" filter="wipe(left)">
                                      <p:cBhvr>
                                        <p:cTn id="34" dur="500"/>
                                        <p:tgtEl>
                                          <p:spTgt spid="43"/>
                                        </p:tgtEl>
                                      </p:cBhvr>
                                    </p:animEffect>
                                  </p:childTnLst>
                                </p:cTn>
                              </p:par>
                              <p:par>
                                <p:cTn id="35" presetID="12" presetClass="entr" presetSubtype="2"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 calcmode="lin" valueType="num">
                                      <p:cBhvr additive="base">
                                        <p:cTn id="37" dur="500"/>
                                        <p:tgtEl>
                                          <p:spTgt spid="42"/>
                                        </p:tgtEl>
                                        <p:attrNameLst>
                                          <p:attrName>ppt_x</p:attrName>
                                        </p:attrNameLst>
                                      </p:cBhvr>
                                      <p:tavLst>
                                        <p:tav tm="0">
                                          <p:val>
                                            <p:strVal val="#ppt_x+#ppt_w*1.125000"/>
                                          </p:val>
                                        </p:tav>
                                        <p:tav tm="100000">
                                          <p:val>
                                            <p:strVal val="#ppt_x"/>
                                          </p:val>
                                        </p:tav>
                                      </p:tavLst>
                                    </p:anim>
                                    <p:animEffect transition="in" filter="wipe(left)">
                                      <p:cBhvr>
                                        <p:cTn id="38" dur="500"/>
                                        <p:tgtEl>
                                          <p:spTgt spid="42"/>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1000"/>
                                        <p:tgtEl>
                                          <p:spTgt spid="5"/>
                                        </p:tgtEl>
                                      </p:cBhvr>
                                    </p:animEffect>
                                    <p:anim calcmode="lin" valueType="num">
                                      <p:cBhvr>
                                        <p:cTn id="44" dur="1000" fill="hold"/>
                                        <p:tgtEl>
                                          <p:spTgt spid="5"/>
                                        </p:tgtEl>
                                        <p:attrNameLst>
                                          <p:attrName>ppt_x</p:attrName>
                                        </p:attrNameLst>
                                      </p:cBhvr>
                                      <p:tavLst>
                                        <p:tav tm="0">
                                          <p:val>
                                            <p:strVal val="#ppt_x"/>
                                          </p:val>
                                        </p:tav>
                                        <p:tav tm="100000">
                                          <p:val>
                                            <p:strVal val="#ppt_x"/>
                                          </p:val>
                                        </p:tav>
                                      </p:tavLst>
                                    </p:anim>
                                    <p:anim calcmode="lin" valueType="num">
                                      <p:cBhvr>
                                        <p:cTn id="45" dur="1000" fill="hold"/>
                                        <p:tgtEl>
                                          <p:spTgt spid="5"/>
                                        </p:tgtEl>
                                        <p:attrNameLst>
                                          <p:attrName>ppt_y</p:attrName>
                                        </p:attrNameLst>
                                      </p:cBhvr>
                                      <p:tavLst>
                                        <p:tav tm="0">
                                          <p:val>
                                            <p:strVal val="#ppt_y+.1"/>
                                          </p:val>
                                        </p:tav>
                                        <p:tav tm="100000">
                                          <p:val>
                                            <p:strVal val="#ppt_y"/>
                                          </p:val>
                                        </p:tav>
                                      </p:tavLst>
                                    </p:anim>
                                  </p:childTnLst>
                                </p:cTn>
                              </p:par>
                              <p:par>
                                <p:cTn id="46" presetID="12" presetClass="entr" presetSubtype="2"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 calcmode="lin" valueType="num">
                                      <p:cBhvr additive="base">
                                        <p:cTn id="48" dur="500"/>
                                        <p:tgtEl>
                                          <p:spTgt spid="14"/>
                                        </p:tgtEl>
                                        <p:attrNameLst>
                                          <p:attrName>ppt_x</p:attrName>
                                        </p:attrNameLst>
                                      </p:cBhvr>
                                      <p:tavLst>
                                        <p:tav tm="0">
                                          <p:val>
                                            <p:strVal val="#ppt_x+#ppt_w*1.125000"/>
                                          </p:val>
                                        </p:tav>
                                        <p:tav tm="100000">
                                          <p:val>
                                            <p:strVal val="#ppt_x"/>
                                          </p:val>
                                        </p:tav>
                                      </p:tavLst>
                                    </p:anim>
                                    <p:animEffect transition="in" filter="wipe(left)">
                                      <p:cBhvr>
                                        <p:cTn id="49" dur="500"/>
                                        <p:tgtEl>
                                          <p:spTgt spid="14"/>
                                        </p:tgtEl>
                                      </p:cBhvr>
                                    </p:animEffect>
                                  </p:childTnLst>
                                </p:cTn>
                              </p:par>
                              <p:par>
                                <p:cTn id="50" presetID="12" presetClass="entr" presetSubtype="2"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additive="base">
                                        <p:cTn id="52" dur="500"/>
                                        <p:tgtEl>
                                          <p:spTgt spid="13"/>
                                        </p:tgtEl>
                                        <p:attrNameLst>
                                          <p:attrName>ppt_x</p:attrName>
                                        </p:attrNameLst>
                                      </p:cBhvr>
                                      <p:tavLst>
                                        <p:tav tm="0">
                                          <p:val>
                                            <p:strVal val="#ppt_x+#ppt_w*1.125000"/>
                                          </p:val>
                                        </p:tav>
                                        <p:tav tm="100000">
                                          <p:val>
                                            <p:strVal val="#ppt_x"/>
                                          </p:val>
                                        </p:tav>
                                      </p:tavLst>
                                    </p:anim>
                                    <p:animEffect transition="in" filter="wipe(left)">
                                      <p:cBhvr>
                                        <p:cTn id="5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38" grpId="0"/>
      <p:bldP spid="39" grpId="0"/>
      <p:bldP spid="42" grpId="0"/>
      <p:bldP spid="43" grpId="0"/>
      <p:bldP spid="13" grpId="0"/>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7" name="矩形 3"/>
          <p:cNvSpPr>
            <a:spLocks noChangeArrowheads="1"/>
          </p:cNvSpPr>
          <p:nvPr/>
        </p:nvSpPr>
        <p:spPr bwMode="auto">
          <a:xfrm>
            <a:off x="1145443" y="200077"/>
            <a:ext cx="2428852" cy="477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spcBef>
                <a:spcPct val="0"/>
              </a:spcBef>
              <a:buNone/>
            </a:pPr>
            <a:r>
              <a:rPr lang="zh-CN" altLang="en-US" sz="2500" b="1" dirty="0">
                <a:solidFill>
                  <a:srgbClr val="0067B4"/>
                </a:solidFill>
                <a:latin typeface="Arial" panose="020B0604020202020204" pitchFamily="34" charset="0"/>
                <a:cs typeface="Arial" panose="020B0604020202020204" pitchFamily="34" charset="0"/>
              </a:rPr>
              <a:t>弹幕与点赞功能</a:t>
            </a:r>
          </a:p>
        </p:txBody>
      </p:sp>
      <p:grpSp>
        <p:nvGrpSpPr>
          <p:cNvPr id="88" name="组合 87"/>
          <p:cNvGrpSpPr/>
          <p:nvPr/>
        </p:nvGrpSpPr>
        <p:grpSpPr>
          <a:xfrm>
            <a:off x="575653" y="254869"/>
            <a:ext cx="263341" cy="395013"/>
            <a:chOff x="5284519" y="1508166"/>
            <a:chExt cx="213756" cy="427512"/>
          </a:xfrm>
        </p:grpSpPr>
        <p:cxnSp>
          <p:nvCxnSpPr>
            <p:cNvPr id="89" name="直接连接符 88"/>
            <p:cNvCxnSpPr/>
            <p:nvPr/>
          </p:nvCxnSpPr>
          <p:spPr>
            <a:xfrm>
              <a:off x="5284519" y="1508166"/>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5284519" y="1721922"/>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a:off x="1081790" y="743744"/>
            <a:ext cx="8063798" cy="0"/>
          </a:xfrm>
          <a:prstGeom prst="line">
            <a:avLst/>
          </a:prstGeom>
          <a:ln w="12700">
            <a:solidFill>
              <a:srgbClr val="0067B4"/>
            </a:solidFill>
          </a:ln>
        </p:spPr>
        <p:style>
          <a:lnRef idx="1">
            <a:schemeClr val="accent1"/>
          </a:lnRef>
          <a:fillRef idx="0">
            <a:schemeClr val="accent1"/>
          </a:fillRef>
          <a:effectRef idx="0">
            <a:schemeClr val="accent1"/>
          </a:effectRef>
          <a:fontRef idx="minor">
            <a:schemeClr val="tx1"/>
          </a:fontRef>
        </p:style>
      </p:cxnSp>
      <p:sp>
        <p:nvSpPr>
          <p:cNvPr id="28" name="Rectangle 15"/>
          <p:cNvSpPr>
            <a:spLocks noChangeArrowheads="1"/>
          </p:cNvSpPr>
          <p:nvPr/>
        </p:nvSpPr>
        <p:spPr bwMode="auto">
          <a:xfrm>
            <a:off x="662101" y="4070358"/>
            <a:ext cx="3757381" cy="846036"/>
          </a:xfrm>
          <a:prstGeom prst="rect">
            <a:avLst/>
          </a:prstGeom>
          <a:solidFill>
            <a:srgbClr val="484849">
              <a:lumMod val="20000"/>
              <a:lumOff val="80000"/>
            </a:srgbClr>
          </a:solidFill>
          <a:ln>
            <a:noFill/>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9" name="Rectangle 11"/>
          <p:cNvSpPr>
            <a:spLocks noChangeArrowheads="1"/>
          </p:cNvSpPr>
          <p:nvPr/>
        </p:nvSpPr>
        <p:spPr bwMode="auto">
          <a:xfrm>
            <a:off x="662102" y="2806917"/>
            <a:ext cx="3757380" cy="907140"/>
          </a:xfrm>
          <a:prstGeom prst="rect">
            <a:avLst/>
          </a:prstGeom>
          <a:solidFill>
            <a:srgbClr val="484849">
              <a:lumMod val="20000"/>
              <a:lumOff val="80000"/>
            </a:srgbClr>
          </a:solidFill>
          <a:ln>
            <a:noFill/>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0" name="Rectangle 8"/>
          <p:cNvSpPr>
            <a:spLocks noChangeArrowheads="1"/>
          </p:cNvSpPr>
          <p:nvPr/>
        </p:nvSpPr>
        <p:spPr bwMode="auto">
          <a:xfrm>
            <a:off x="639182" y="1206290"/>
            <a:ext cx="3817606" cy="1267481"/>
          </a:xfrm>
          <a:prstGeom prst="rect">
            <a:avLst/>
          </a:prstGeom>
          <a:solidFill>
            <a:srgbClr val="484849">
              <a:lumMod val="20000"/>
              <a:lumOff val="80000"/>
            </a:srgbClr>
          </a:solidFill>
          <a:ln>
            <a:noFill/>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1" name="TextBox 30"/>
          <p:cNvSpPr txBox="1"/>
          <p:nvPr/>
        </p:nvSpPr>
        <p:spPr>
          <a:xfrm>
            <a:off x="738597" y="873145"/>
            <a:ext cx="1164403" cy="377016"/>
          </a:xfrm>
          <a:prstGeom prst="rect">
            <a:avLst/>
          </a:prstGeom>
          <a:noFill/>
        </p:spPr>
        <p:txBody>
          <a:bodyPr wrap="non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chemeClr val="accent3">
                    <a:lumMod val="50000"/>
                  </a:schemeClr>
                </a:solidFill>
                <a:effectLst/>
                <a:uLnTx/>
                <a:uFillTx/>
                <a:latin typeface="微软雅黑"/>
                <a:ea typeface="微软雅黑"/>
              </a:rPr>
              <a:t>弹幕功能</a:t>
            </a:r>
          </a:p>
        </p:txBody>
      </p:sp>
      <p:sp>
        <p:nvSpPr>
          <p:cNvPr id="32" name="TextBox 31"/>
          <p:cNvSpPr txBox="1"/>
          <p:nvPr/>
        </p:nvSpPr>
        <p:spPr>
          <a:xfrm>
            <a:off x="810148" y="2508749"/>
            <a:ext cx="1164403" cy="377016"/>
          </a:xfrm>
          <a:prstGeom prst="rect">
            <a:avLst/>
          </a:prstGeom>
          <a:noFill/>
        </p:spPr>
        <p:txBody>
          <a:bodyPr wrap="none" lIns="68571" tIns="34285" rIns="68571" bIns="34285" rtlCol="0">
            <a:spAutoFit/>
          </a:bodyPr>
          <a:lstStyle>
            <a:defPPr>
              <a:defRPr lang="en-US"/>
            </a:defPPr>
            <a:lvl1pPr marL="0" marR="0" lvl="0" indent="0" defTabSz="914400" eaLnBrk="1" fontAlgn="auto" latinLnBrk="0" hangingPunct="1">
              <a:lnSpc>
                <a:spcPct val="100000"/>
              </a:lnSpc>
              <a:spcBef>
                <a:spcPts val="0"/>
              </a:spcBef>
              <a:spcAft>
                <a:spcPts val="0"/>
              </a:spcAft>
              <a:buClrTx/>
              <a:buSzTx/>
              <a:buFontTx/>
              <a:buNone/>
              <a:tabLst/>
              <a:defRPr kumimoji="0" sz="2000" i="0" u="none" strike="noStrike" kern="0" cap="none" spc="0" normalizeH="0" baseline="0">
                <a:ln>
                  <a:noFill/>
                </a:ln>
                <a:solidFill>
                  <a:srgbClr val="1B323D"/>
                </a:solidFill>
                <a:effectLst/>
                <a:uLnTx/>
                <a:uFillTx/>
                <a:latin typeface="微软雅黑"/>
                <a:ea typeface="微软雅黑"/>
              </a:defRPr>
            </a:lvl1pPr>
          </a:lstStyle>
          <a:p>
            <a:pPr algn="l"/>
            <a:r>
              <a:rPr lang="zh-CN" altLang="en-US" dirty="0">
                <a:solidFill>
                  <a:schemeClr val="accent3">
                    <a:lumMod val="50000"/>
                  </a:schemeClr>
                </a:solidFill>
              </a:rPr>
              <a:t>点赞功能</a:t>
            </a:r>
          </a:p>
        </p:txBody>
      </p:sp>
      <p:sp>
        <p:nvSpPr>
          <p:cNvPr id="33" name="TextBox 32"/>
          <p:cNvSpPr txBox="1"/>
          <p:nvPr/>
        </p:nvSpPr>
        <p:spPr>
          <a:xfrm>
            <a:off x="827088" y="3715544"/>
            <a:ext cx="1164403" cy="377016"/>
          </a:xfrm>
          <a:prstGeom prst="rect">
            <a:avLst/>
          </a:prstGeom>
          <a:noFill/>
        </p:spPr>
        <p:txBody>
          <a:bodyPr wrap="none" lIns="68571" tIns="34285" rIns="68571" bIns="34285" rtlCol="0">
            <a:spAutoFit/>
          </a:bodyPr>
          <a:lstStyle>
            <a:defPPr>
              <a:defRPr lang="en-US"/>
            </a:defPPr>
            <a:lvl1pPr marL="0" marR="0" lvl="0" indent="0" defTabSz="914400" eaLnBrk="1" fontAlgn="auto" latinLnBrk="0" hangingPunct="1">
              <a:lnSpc>
                <a:spcPct val="100000"/>
              </a:lnSpc>
              <a:spcBef>
                <a:spcPts val="0"/>
              </a:spcBef>
              <a:spcAft>
                <a:spcPts val="0"/>
              </a:spcAft>
              <a:buClrTx/>
              <a:buSzTx/>
              <a:buFontTx/>
              <a:buNone/>
              <a:tabLst/>
              <a:defRPr kumimoji="0" sz="2000" i="0" u="none" strike="noStrike" kern="0" cap="none" spc="0" normalizeH="0" baseline="0">
                <a:ln>
                  <a:noFill/>
                </a:ln>
                <a:solidFill>
                  <a:srgbClr val="FF9900"/>
                </a:solidFill>
                <a:effectLst/>
                <a:uLnTx/>
                <a:uFillTx/>
                <a:latin typeface="微软雅黑"/>
                <a:ea typeface="微软雅黑"/>
              </a:defRPr>
            </a:lvl1pPr>
          </a:lstStyle>
          <a:p>
            <a:pPr algn="l"/>
            <a:r>
              <a:rPr lang="zh-CN" altLang="en-US" dirty="0">
                <a:solidFill>
                  <a:schemeClr val="accent3">
                    <a:lumMod val="50000"/>
                  </a:schemeClr>
                </a:solidFill>
              </a:rPr>
              <a:t>数据存储</a:t>
            </a:r>
          </a:p>
        </p:txBody>
      </p:sp>
      <p:sp>
        <p:nvSpPr>
          <p:cNvPr id="34" name="TextBox 33"/>
          <p:cNvSpPr txBox="1"/>
          <p:nvPr/>
        </p:nvSpPr>
        <p:spPr>
          <a:xfrm>
            <a:off x="738597" y="1241806"/>
            <a:ext cx="3505200" cy="1146458"/>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lang="zh-CN" altLang="en-US" sz="1400" b="0" kern="0" dirty="0">
                <a:solidFill>
                  <a:srgbClr val="484849"/>
                </a:solidFill>
                <a:latin typeface="微软雅黑"/>
                <a:ea typeface="微软雅黑"/>
              </a:rPr>
              <a:t>用户在进入黑板报详情页后，该文章相关联的弹幕在文章上部飘过。用户可输入内容后点击发送弹幕，前端则会将内容</a:t>
            </a:r>
            <a:r>
              <a:rPr lang="en-US" altLang="zh-CN" sz="1400" b="0" kern="0" dirty="0">
                <a:solidFill>
                  <a:srgbClr val="484849"/>
                </a:solidFill>
                <a:latin typeface="微软雅黑"/>
                <a:ea typeface="微软雅黑"/>
              </a:rPr>
              <a:t>post</a:t>
            </a:r>
            <a:r>
              <a:rPr lang="zh-CN" altLang="en-US" sz="1400" b="0" kern="0" dirty="0">
                <a:solidFill>
                  <a:srgbClr val="484849"/>
                </a:solidFill>
                <a:latin typeface="微软雅黑"/>
                <a:ea typeface="微软雅黑"/>
              </a:rPr>
              <a:t>后端，后端在调用黄反接口后会将内容存储在弹幕表。</a:t>
            </a:r>
            <a:endParaRPr kumimoji="0" lang="zh-CN" altLang="en-US" sz="1400" b="0" i="0" u="none" strike="noStrike" kern="0" cap="none" spc="0" normalizeH="0" baseline="0" noProof="0" dirty="0">
              <a:ln>
                <a:noFill/>
              </a:ln>
              <a:solidFill>
                <a:srgbClr val="484849"/>
              </a:solidFill>
              <a:effectLst/>
              <a:uLnTx/>
              <a:uFillTx/>
              <a:latin typeface="微软雅黑"/>
              <a:ea typeface="微软雅黑"/>
            </a:endParaRPr>
          </a:p>
        </p:txBody>
      </p:sp>
      <p:sp>
        <p:nvSpPr>
          <p:cNvPr id="35" name="TextBox 34"/>
          <p:cNvSpPr txBox="1"/>
          <p:nvPr/>
        </p:nvSpPr>
        <p:spPr>
          <a:xfrm>
            <a:off x="762795" y="2966535"/>
            <a:ext cx="3666880" cy="715570"/>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484849"/>
                </a:solidFill>
                <a:effectLst/>
                <a:uLnTx/>
                <a:uFillTx/>
                <a:latin typeface="微软雅黑"/>
                <a:ea typeface="微软雅黑"/>
              </a:rPr>
              <a:t>用户点击弹幕按钮后可以看到文章的各类的</a:t>
            </a:r>
            <a:r>
              <a:rPr lang="zh-CN" altLang="en-US" sz="1400" b="0" kern="0" dirty="0">
                <a:solidFill>
                  <a:srgbClr val="484849"/>
                </a:solidFill>
                <a:latin typeface="微软雅黑"/>
                <a:ea typeface="微软雅黑"/>
              </a:rPr>
              <a:t>点赞数量。用户在点击相应按钮后进行点赞操作。</a:t>
            </a:r>
            <a:endParaRPr kumimoji="0" lang="zh-CN" altLang="en-US" sz="1400" b="0" i="0" u="none" strike="noStrike" kern="0" cap="none" spc="0" normalizeH="0" baseline="0" noProof="0" dirty="0">
              <a:ln>
                <a:noFill/>
              </a:ln>
              <a:solidFill>
                <a:srgbClr val="484849"/>
              </a:solidFill>
              <a:effectLst/>
              <a:uLnTx/>
              <a:uFillTx/>
              <a:latin typeface="微软雅黑"/>
              <a:ea typeface="微软雅黑"/>
            </a:endParaRPr>
          </a:p>
        </p:txBody>
      </p:sp>
      <p:sp>
        <p:nvSpPr>
          <p:cNvPr id="36" name="TextBox 35"/>
          <p:cNvSpPr txBox="1"/>
          <p:nvPr/>
        </p:nvSpPr>
        <p:spPr>
          <a:xfrm>
            <a:off x="848098" y="4127537"/>
            <a:ext cx="3419897" cy="500127"/>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484849"/>
                </a:solidFill>
                <a:effectLst/>
                <a:uLnTx/>
                <a:uFillTx/>
                <a:latin typeface="微软雅黑"/>
                <a:ea typeface="微软雅黑"/>
              </a:rPr>
              <a:t>后端将</a:t>
            </a:r>
            <a:r>
              <a:rPr kumimoji="0" lang="en-US" altLang="zh-CN" sz="1400" b="0" i="0" u="none" strike="noStrike" kern="0" cap="none" spc="0" normalizeH="0" baseline="0" noProof="0" dirty="0" err="1">
                <a:ln>
                  <a:noFill/>
                </a:ln>
                <a:solidFill>
                  <a:srgbClr val="484849"/>
                </a:solidFill>
                <a:effectLst/>
                <a:uLnTx/>
                <a:uFillTx/>
                <a:latin typeface="微软雅黑"/>
                <a:ea typeface="微软雅黑"/>
              </a:rPr>
              <a:t>uid</a:t>
            </a:r>
            <a:r>
              <a:rPr lang="zh-CN" altLang="en-US" sz="1400" b="0" kern="0" dirty="0">
                <a:solidFill>
                  <a:srgbClr val="484849"/>
                </a:solidFill>
                <a:latin typeface="微软雅黑"/>
                <a:ea typeface="微软雅黑"/>
              </a:rPr>
              <a:t>、</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弹幕内容、文章</a:t>
            </a:r>
            <a:r>
              <a:rPr kumimoji="0" lang="en-US" altLang="zh-CN" sz="1400" b="0" i="0" u="none" strike="noStrike" kern="0" cap="none" spc="0" normalizeH="0" baseline="0" noProof="0" dirty="0">
                <a:ln>
                  <a:noFill/>
                </a:ln>
                <a:solidFill>
                  <a:srgbClr val="484849"/>
                </a:solidFill>
                <a:effectLst/>
                <a:uLnTx/>
                <a:uFillTx/>
                <a:latin typeface="微软雅黑"/>
                <a:ea typeface="微软雅黑"/>
              </a:rPr>
              <a:t>id</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存储在弹幕</a:t>
            </a:r>
            <a:r>
              <a:rPr lang="zh-CN" altLang="en-US" sz="1400" b="0" kern="0" dirty="0">
                <a:solidFill>
                  <a:srgbClr val="484849"/>
                </a:solidFill>
                <a:latin typeface="微软雅黑"/>
                <a:ea typeface="微软雅黑"/>
              </a:rPr>
              <a:t>表中。点赞和文章浏览量则先写入</a:t>
            </a:r>
            <a:r>
              <a:rPr lang="en-US" altLang="zh-CN" sz="1400" b="0" kern="0" dirty="0" err="1">
                <a:solidFill>
                  <a:srgbClr val="484849"/>
                </a:solidFill>
                <a:latin typeface="微软雅黑"/>
                <a:ea typeface="微软雅黑"/>
              </a:rPr>
              <a:t>redis</a:t>
            </a:r>
            <a:r>
              <a:rPr lang="zh-CN" altLang="en-US" sz="1400" b="0" kern="0" dirty="0">
                <a:solidFill>
                  <a:srgbClr val="484849"/>
                </a:solidFill>
                <a:latin typeface="微软雅黑"/>
                <a:ea typeface="微软雅黑"/>
              </a:rPr>
              <a:t>中。</a:t>
            </a:r>
            <a:endParaRPr kumimoji="0" lang="zh-CN" altLang="en-US" sz="1400" b="0" i="0" u="none" strike="noStrike" kern="0" cap="none" spc="0" normalizeH="0" baseline="0" noProof="0" dirty="0">
              <a:ln>
                <a:noFill/>
              </a:ln>
              <a:solidFill>
                <a:srgbClr val="484849"/>
              </a:solidFill>
              <a:effectLst/>
              <a:uLnTx/>
              <a:uFillTx/>
              <a:latin typeface="微软雅黑"/>
              <a:ea typeface="微软雅黑"/>
            </a:endParaRPr>
          </a:p>
        </p:txBody>
      </p:sp>
      <p:pic>
        <p:nvPicPr>
          <p:cNvPr id="37" name="图片 36"/>
          <p:cNvPicPr>
            <a:picLocks noChangeAspect="1"/>
          </p:cNvPicPr>
          <p:nvPr/>
        </p:nvPicPr>
        <p:blipFill>
          <a:blip r:embed="rId3"/>
          <a:stretch>
            <a:fillRect/>
          </a:stretch>
        </p:blipFill>
        <p:spPr>
          <a:xfrm>
            <a:off x="8165805" y="0"/>
            <a:ext cx="979783" cy="743744"/>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56788" y="750160"/>
            <a:ext cx="2358431" cy="4194863"/>
          </a:xfrm>
          <a:prstGeom prst="rect">
            <a:avLst/>
          </a:prstGeom>
        </p:spPr>
      </p:pic>
      <p:pic>
        <p:nvPicPr>
          <p:cNvPr id="6" name="图片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08454" y="750159"/>
            <a:ext cx="2337134" cy="4156981"/>
          </a:xfrm>
          <a:prstGeom prst="rect">
            <a:avLst/>
          </a:prstGeom>
        </p:spPr>
      </p:pic>
    </p:spTree>
    <p:extLst>
      <p:ext uri="{BB962C8B-B14F-4D97-AF65-F5344CB8AC3E}">
        <p14:creationId xmlns:p14="http://schemas.microsoft.com/office/powerpoint/2010/main" val="3486898426"/>
      </p:ext>
    </p:extLst>
  </p:cSld>
  <p:clrMapOvr>
    <a:masterClrMapping/>
  </p:clrMapOvr>
  <p:transition spd="slow" advClick="0" advTm="0">
    <p:cover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7"/>
                                        </p:tgtEl>
                                        <p:attrNameLst>
                                          <p:attrName>style.visibility</p:attrName>
                                        </p:attrNameLst>
                                      </p:cBhvr>
                                      <p:to>
                                        <p:strVal val="visible"/>
                                      </p:to>
                                    </p:set>
                                    <p:animEffect transition="in" filter="wipe(left)">
                                      <p:cBhvr>
                                        <p:cTn id="11" dur="500"/>
                                        <p:tgtEl>
                                          <p:spTgt spid="8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1500"/>
                            </p:stCondLst>
                            <p:childTnLst>
                              <p:par>
                                <p:cTn id="17" presetID="2" presetClass="entr" presetSubtype="6"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1+#ppt_w/2"/>
                                          </p:val>
                                        </p:tav>
                                        <p:tav tm="100000">
                                          <p:val>
                                            <p:strVal val="#ppt_x"/>
                                          </p:val>
                                        </p:tav>
                                      </p:tavLst>
                                    </p:anim>
                                    <p:anim calcmode="lin" valueType="num">
                                      <p:cBhvr additive="base">
                                        <p:cTn id="20" dur="500" fill="hold"/>
                                        <p:tgtEl>
                                          <p:spTgt spid="30"/>
                                        </p:tgtEl>
                                        <p:attrNameLst>
                                          <p:attrName>ppt_y</p:attrName>
                                        </p:attrNameLst>
                                      </p:cBhvr>
                                      <p:tavLst>
                                        <p:tav tm="0">
                                          <p:val>
                                            <p:strVal val="1+#ppt_h/2"/>
                                          </p:val>
                                        </p:tav>
                                        <p:tav tm="100000">
                                          <p:val>
                                            <p:strVal val="#ppt_y"/>
                                          </p:val>
                                        </p:tav>
                                      </p:tavLst>
                                    </p:anim>
                                  </p:childTnLst>
                                </p:cTn>
                              </p:par>
                              <p:par>
                                <p:cTn id="21" presetID="2" presetClass="entr" presetSubtype="6" fill="hold" grpId="0" nodeType="withEffect">
                                  <p:stCondLst>
                                    <p:cond delay="100"/>
                                  </p:stCondLst>
                                  <p:childTnLst>
                                    <p:set>
                                      <p:cBhvr>
                                        <p:cTn id="22" dur="1" fill="hold">
                                          <p:stCondLst>
                                            <p:cond delay="0"/>
                                          </p:stCondLst>
                                        </p:cTn>
                                        <p:tgtEl>
                                          <p:spTgt spid="29"/>
                                        </p:tgtEl>
                                        <p:attrNameLst>
                                          <p:attrName>style.visibility</p:attrName>
                                        </p:attrNameLst>
                                      </p:cBhvr>
                                      <p:to>
                                        <p:strVal val="visible"/>
                                      </p:to>
                                    </p:set>
                                    <p:anim calcmode="lin" valueType="num">
                                      <p:cBhvr additive="base">
                                        <p:cTn id="23" dur="500" fill="hold"/>
                                        <p:tgtEl>
                                          <p:spTgt spid="29"/>
                                        </p:tgtEl>
                                        <p:attrNameLst>
                                          <p:attrName>ppt_x</p:attrName>
                                        </p:attrNameLst>
                                      </p:cBhvr>
                                      <p:tavLst>
                                        <p:tav tm="0">
                                          <p:val>
                                            <p:strVal val="1+#ppt_w/2"/>
                                          </p:val>
                                        </p:tav>
                                        <p:tav tm="100000">
                                          <p:val>
                                            <p:strVal val="#ppt_x"/>
                                          </p:val>
                                        </p:tav>
                                      </p:tavLst>
                                    </p:anim>
                                    <p:anim calcmode="lin" valueType="num">
                                      <p:cBhvr additive="base">
                                        <p:cTn id="24" dur="500" fill="hold"/>
                                        <p:tgtEl>
                                          <p:spTgt spid="29"/>
                                        </p:tgtEl>
                                        <p:attrNameLst>
                                          <p:attrName>ppt_y</p:attrName>
                                        </p:attrNameLst>
                                      </p:cBhvr>
                                      <p:tavLst>
                                        <p:tav tm="0">
                                          <p:val>
                                            <p:strVal val="1+#ppt_h/2"/>
                                          </p:val>
                                        </p:tav>
                                        <p:tav tm="100000">
                                          <p:val>
                                            <p:strVal val="#ppt_y"/>
                                          </p:val>
                                        </p:tav>
                                      </p:tavLst>
                                    </p:anim>
                                  </p:childTnLst>
                                </p:cTn>
                              </p:par>
                              <p:par>
                                <p:cTn id="25" presetID="2" presetClass="entr" presetSubtype="6" fill="hold" grpId="0" nodeType="withEffect">
                                  <p:stCondLst>
                                    <p:cond delay="200"/>
                                  </p:stCondLst>
                                  <p:childTnLst>
                                    <p:set>
                                      <p:cBhvr>
                                        <p:cTn id="26" dur="1" fill="hold">
                                          <p:stCondLst>
                                            <p:cond delay="0"/>
                                          </p:stCondLst>
                                        </p:cTn>
                                        <p:tgtEl>
                                          <p:spTgt spid="28"/>
                                        </p:tgtEl>
                                        <p:attrNameLst>
                                          <p:attrName>style.visibility</p:attrName>
                                        </p:attrNameLst>
                                      </p:cBhvr>
                                      <p:to>
                                        <p:strVal val="visible"/>
                                      </p:to>
                                    </p:set>
                                    <p:anim calcmode="lin" valueType="num">
                                      <p:cBhvr additive="base">
                                        <p:cTn id="27" dur="500" fill="hold"/>
                                        <p:tgtEl>
                                          <p:spTgt spid="28"/>
                                        </p:tgtEl>
                                        <p:attrNameLst>
                                          <p:attrName>ppt_x</p:attrName>
                                        </p:attrNameLst>
                                      </p:cBhvr>
                                      <p:tavLst>
                                        <p:tav tm="0">
                                          <p:val>
                                            <p:strVal val="1+#ppt_w/2"/>
                                          </p:val>
                                        </p:tav>
                                        <p:tav tm="100000">
                                          <p:val>
                                            <p:strVal val="#ppt_x"/>
                                          </p:val>
                                        </p:tav>
                                      </p:tavLst>
                                    </p:anim>
                                    <p:anim calcmode="lin" valueType="num">
                                      <p:cBhvr additive="base">
                                        <p:cTn id="28" dur="500" fill="hold"/>
                                        <p:tgtEl>
                                          <p:spTgt spid="28"/>
                                        </p:tgtEl>
                                        <p:attrNameLst>
                                          <p:attrName>ppt_y</p:attrName>
                                        </p:attrNameLst>
                                      </p:cBhvr>
                                      <p:tavLst>
                                        <p:tav tm="0">
                                          <p:val>
                                            <p:strVal val="1+#ppt_h/2"/>
                                          </p:val>
                                        </p:tav>
                                        <p:tav tm="100000">
                                          <p:val>
                                            <p:strVal val="#ppt_y"/>
                                          </p:val>
                                        </p:tav>
                                      </p:tavLst>
                                    </p:anim>
                                  </p:childTnLst>
                                </p:cTn>
                              </p:par>
                            </p:childTnLst>
                          </p:cTn>
                        </p:par>
                        <p:par>
                          <p:cTn id="29" fill="hold">
                            <p:stCondLst>
                              <p:cond delay="2200"/>
                            </p:stCondLst>
                            <p:childTnLst>
                              <p:par>
                                <p:cTn id="30" presetID="22" presetClass="entr" presetSubtype="8" fill="hold" grpId="0" nodeType="after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wipe(left)">
                                      <p:cBhvr>
                                        <p:cTn id="32" dur="500"/>
                                        <p:tgtEl>
                                          <p:spTgt spid="31"/>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wipe(left)">
                                      <p:cBhvr>
                                        <p:cTn id="35" dur="500"/>
                                        <p:tgtEl>
                                          <p:spTgt spid="32"/>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33"/>
                                        </p:tgtEl>
                                        <p:attrNameLst>
                                          <p:attrName>style.visibility</p:attrName>
                                        </p:attrNameLst>
                                      </p:cBhvr>
                                      <p:to>
                                        <p:strVal val="visible"/>
                                      </p:to>
                                    </p:set>
                                    <p:animEffect transition="in" filter="wipe(left)">
                                      <p:cBhvr>
                                        <p:cTn id="38" dur="500"/>
                                        <p:tgtEl>
                                          <p:spTgt spid="33"/>
                                        </p:tgtEl>
                                      </p:cBhvr>
                                    </p:animEffect>
                                  </p:childTnLst>
                                </p:cTn>
                              </p:par>
                            </p:childTnLst>
                          </p:cTn>
                        </p:par>
                        <p:par>
                          <p:cTn id="39" fill="hold">
                            <p:stCondLst>
                              <p:cond delay="2700"/>
                            </p:stCondLst>
                            <p:childTnLst>
                              <p:par>
                                <p:cTn id="40" presetID="22" presetClass="entr" presetSubtype="1" fill="hold" grpId="0" nodeType="after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wipe(up)">
                                      <p:cBhvr>
                                        <p:cTn id="42" dur="500"/>
                                        <p:tgtEl>
                                          <p:spTgt spid="34"/>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wipe(up)">
                                      <p:cBhvr>
                                        <p:cTn id="45" dur="500"/>
                                        <p:tgtEl>
                                          <p:spTgt spid="35"/>
                                        </p:tgtEl>
                                      </p:cBhvr>
                                    </p:animEffect>
                                  </p:childTnLst>
                                </p:cTn>
                              </p:par>
                              <p:par>
                                <p:cTn id="46" presetID="22" presetClass="entr" presetSubtype="1" fill="hold" grpId="0" nodeType="with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wipe(up)">
                                      <p:cBhvr>
                                        <p:cTn id="48" dur="500"/>
                                        <p:tgtEl>
                                          <p:spTgt spid="36"/>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3"/>
                                        </p:tgtEl>
                                        <p:attrNameLst>
                                          <p:attrName>style.visibility</p:attrName>
                                        </p:attrNameLst>
                                      </p:cBhvr>
                                      <p:to>
                                        <p:strVal val="visible"/>
                                      </p:to>
                                    </p:set>
                                    <p:animEffect transition="in" filter="fade">
                                      <p:cBhvr>
                                        <p:cTn id="53" dur="1000"/>
                                        <p:tgtEl>
                                          <p:spTgt spid="3"/>
                                        </p:tgtEl>
                                      </p:cBhvr>
                                    </p:animEffect>
                                    <p:anim calcmode="lin" valueType="num">
                                      <p:cBhvr>
                                        <p:cTn id="54" dur="1000" fill="hold"/>
                                        <p:tgtEl>
                                          <p:spTgt spid="3"/>
                                        </p:tgtEl>
                                        <p:attrNameLst>
                                          <p:attrName>ppt_x</p:attrName>
                                        </p:attrNameLst>
                                      </p:cBhvr>
                                      <p:tavLst>
                                        <p:tav tm="0">
                                          <p:val>
                                            <p:strVal val="#ppt_x"/>
                                          </p:val>
                                        </p:tav>
                                        <p:tav tm="100000">
                                          <p:val>
                                            <p:strVal val="#ppt_x"/>
                                          </p:val>
                                        </p:tav>
                                      </p:tavLst>
                                    </p:anim>
                                    <p:anim calcmode="lin" valueType="num">
                                      <p:cBhvr>
                                        <p:cTn id="5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6"/>
                                        </p:tgtEl>
                                        <p:attrNameLst>
                                          <p:attrName>style.visibility</p:attrName>
                                        </p:attrNameLst>
                                      </p:cBhvr>
                                      <p:to>
                                        <p:strVal val="visible"/>
                                      </p:to>
                                    </p:set>
                                    <p:animEffect transition="in" filter="fade">
                                      <p:cBhvr>
                                        <p:cTn id="60" dur="1000"/>
                                        <p:tgtEl>
                                          <p:spTgt spid="6"/>
                                        </p:tgtEl>
                                      </p:cBhvr>
                                    </p:animEffect>
                                    <p:anim calcmode="lin" valueType="num">
                                      <p:cBhvr>
                                        <p:cTn id="61" dur="1000" fill="hold"/>
                                        <p:tgtEl>
                                          <p:spTgt spid="6"/>
                                        </p:tgtEl>
                                        <p:attrNameLst>
                                          <p:attrName>ppt_x</p:attrName>
                                        </p:attrNameLst>
                                      </p:cBhvr>
                                      <p:tavLst>
                                        <p:tav tm="0">
                                          <p:val>
                                            <p:strVal val="#ppt_x"/>
                                          </p:val>
                                        </p:tav>
                                        <p:tav tm="100000">
                                          <p:val>
                                            <p:strVal val="#ppt_x"/>
                                          </p:val>
                                        </p:tav>
                                      </p:tavLst>
                                    </p:anim>
                                    <p:anim calcmode="lin" valueType="num">
                                      <p:cBhvr>
                                        <p:cTn id="6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28" grpId="0" animBg="1"/>
      <p:bldP spid="29" grpId="0" animBg="1"/>
      <p:bldP spid="30" grpId="0" animBg="1"/>
      <p:bldP spid="31" grpId="0"/>
      <p:bldP spid="32" grpId="0"/>
      <p:bldP spid="33" grpId="0"/>
      <p:bldP spid="34" grpId="0"/>
      <p:bldP spid="35" grpId="0"/>
      <p:bldP spid="36"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7" name="矩形 3"/>
          <p:cNvSpPr>
            <a:spLocks noChangeArrowheads="1"/>
          </p:cNvSpPr>
          <p:nvPr/>
        </p:nvSpPr>
        <p:spPr bwMode="auto">
          <a:xfrm>
            <a:off x="1145443" y="200077"/>
            <a:ext cx="3390654" cy="477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spcBef>
                <a:spcPct val="0"/>
              </a:spcBef>
              <a:buNone/>
            </a:pPr>
            <a:r>
              <a:rPr lang="zh-CN" altLang="en-US" sz="2500" b="1" dirty="0">
                <a:solidFill>
                  <a:srgbClr val="0067B4"/>
                </a:solidFill>
                <a:latin typeface="Arial" panose="020B0604020202020204" pitchFamily="34" charset="0"/>
                <a:cs typeface="Arial" panose="020B0604020202020204" pitchFamily="34" charset="0"/>
              </a:rPr>
              <a:t>增加腾讯天天快报内容</a:t>
            </a:r>
          </a:p>
        </p:txBody>
      </p:sp>
      <p:grpSp>
        <p:nvGrpSpPr>
          <p:cNvPr id="88" name="组合 87"/>
          <p:cNvGrpSpPr/>
          <p:nvPr/>
        </p:nvGrpSpPr>
        <p:grpSpPr>
          <a:xfrm>
            <a:off x="575653" y="254869"/>
            <a:ext cx="263341" cy="395013"/>
            <a:chOff x="5284519" y="1508166"/>
            <a:chExt cx="213756" cy="427512"/>
          </a:xfrm>
        </p:grpSpPr>
        <p:cxnSp>
          <p:nvCxnSpPr>
            <p:cNvPr id="89" name="直接连接符 88"/>
            <p:cNvCxnSpPr/>
            <p:nvPr/>
          </p:nvCxnSpPr>
          <p:spPr>
            <a:xfrm>
              <a:off x="5284519" y="1508166"/>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5284519" y="1721922"/>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a:off x="1081790" y="743744"/>
            <a:ext cx="8063798" cy="0"/>
          </a:xfrm>
          <a:prstGeom prst="line">
            <a:avLst/>
          </a:prstGeom>
          <a:ln w="12700">
            <a:solidFill>
              <a:srgbClr val="0067B4"/>
            </a:solidFill>
          </a:ln>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5051613" y="1245200"/>
            <a:ext cx="0" cy="3171036"/>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grpSp>
        <p:nvGrpSpPr>
          <p:cNvPr id="170" name="组合 169"/>
          <p:cNvGrpSpPr/>
          <p:nvPr/>
        </p:nvGrpSpPr>
        <p:grpSpPr>
          <a:xfrm>
            <a:off x="37758" y="1057578"/>
            <a:ext cx="1619122" cy="1647508"/>
            <a:chOff x="471707" y="1675770"/>
            <a:chExt cx="2158455" cy="2196000"/>
          </a:xfrm>
          <a:solidFill>
            <a:srgbClr val="00B0F0"/>
          </a:solidFill>
        </p:grpSpPr>
        <p:grpSp>
          <p:nvGrpSpPr>
            <p:cNvPr id="171" name="组合 170"/>
            <p:cNvGrpSpPr>
              <a:grpSpLocks noChangeAspect="1"/>
            </p:cNvGrpSpPr>
            <p:nvPr/>
          </p:nvGrpSpPr>
          <p:grpSpPr>
            <a:xfrm>
              <a:off x="471707" y="1675770"/>
              <a:ext cx="2158455" cy="2196000"/>
              <a:chOff x="5397500" y="5734050"/>
              <a:chExt cx="365125" cy="371476"/>
            </a:xfrm>
            <a:grpFill/>
          </p:grpSpPr>
          <p:sp>
            <p:nvSpPr>
              <p:cNvPr id="175"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176"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177"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nvGrpSpPr>
            <p:cNvPr id="172" name="组合 171"/>
            <p:cNvGrpSpPr>
              <a:grpSpLocks noChangeAspect="1"/>
            </p:cNvGrpSpPr>
            <p:nvPr/>
          </p:nvGrpSpPr>
          <p:grpSpPr>
            <a:xfrm>
              <a:off x="1735995" y="2108076"/>
              <a:ext cx="462003" cy="468000"/>
              <a:chOff x="2665061" y="4979202"/>
              <a:chExt cx="284308" cy="288000"/>
            </a:xfrm>
            <a:grpFill/>
          </p:grpSpPr>
          <p:sp>
            <p:nvSpPr>
              <p:cNvPr id="173" name="Freeform 932"/>
              <p:cNvSpPr>
                <a:spLocks noEditPoints="1"/>
              </p:cNvSpPr>
              <p:nvPr/>
            </p:nvSpPr>
            <p:spPr bwMode="auto">
              <a:xfrm>
                <a:off x="2665061" y="4979202"/>
                <a:ext cx="284308" cy="288000"/>
              </a:xfrm>
              <a:custGeom>
                <a:avLst/>
                <a:gdLst>
                  <a:gd name="T0" fmla="*/ 70 w 98"/>
                  <a:gd name="T1" fmla="*/ 42 h 99"/>
                  <a:gd name="T2" fmla="*/ 66 w 98"/>
                  <a:gd name="T3" fmla="*/ 42 h 99"/>
                  <a:gd name="T4" fmla="*/ 41 w 98"/>
                  <a:gd name="T5" fmla="*/ 67 h 99"/>
                  <a:gd name="T6" fmla="*/ 41 w 98"/>
                  <a:gd name="T7" fmla="*/ 70 h 99"/>
                  <a:gd name="T8" fmla="*/ 70 w 98"/>
                  <a:gd name="T9" fmla="*/ 99 h 99"/>
                  <a:gd name="T10" fmla="*/ 98 w 98"/>
                  <a:gd name="T11" fmla="*/ 70 h 99"/>
                  <a:gd name="T12" fmla="*/ 70 w 98"/>
                  <a:gd name="T13" fmla="*/ 42 h 99"/>
                  <a:gd name="T14" fmla="*/ 70 w 98"/>
                  <a:gd name="T15" fmla="*/ 90 h 99"/>
                  <a:gd name="T16" fmla="*/ 50 w 98"/>
                  <a:gd name="T17" fmla="*/ 70 h 99"/>
                  <a:gd name="T18" fmla="*/ 70 w 98"/>
                  <a:gd name="T19" fmla="*/ 51 h 99"/>
                  <a:gd name="T20" fmla="*/ 89 w 98"/>
                  <a:gd name="T21" fmla="*/ 70 h 99"/>
                  <a:gd name="T22" fmla="*/ 70 w 98"/>
                  <a:gd name="T23" fmla="*/ 90 h 99"/>
                  <a:gd name="T24" fmla="*/ 57 w 98"/>
                  <a:gd name="T25" fmla="*/ 29 h 99"/>
                  <a:gd name="T26" fmla="*/ 28 w 98"/>
                  <a:gd name="T27" fmla="*/ 0 h 99"/>
                  <a:gd name="T28" fmla="*/ 0 w 98"/>
                  <a:gd name="T29" fmla="*/ 29 h 99"/>
                  <a:gd name="T30" fmla="*/ 28 w 98"/>
                  <a:gd name="T31" fmla="*/ 57 h 99"/>
                  <a:gd name="T32" fmla="*/ 32 w 98"/>
                  <a:gd name="T33" fmla="*/ 57 h 99"/>
                  <a:gd name="T34" fmla="*/ 56 w 98"/>
                  <a:gd name="T35" fmla="*/ 32 h 99"/>
                  <a:gd name="T36" fmla="*/ 57 w 98"/>
                  <a:gd name="T37" fmla="*/ 29 h 99"/>
                  <a:gd name="T38" fmla="*/ 28 w 98"/>
                  <a:gd name="T39" fmla="*/ 48 h 99"/>
                  <a:gd name="T40" fmla="*/ 8 w 98"/>
                  <a:gd name="T41" fmla="*/ 29 h 99"/>
                  <a:gd name="T42" fmla="*/ 28 w 98"/>
                  <a:gd name="T43" fmla="*/ 9 h 99"/>
                  <a:gd name="T44" fmla="*/ 48 w 98"/>
                  <a:gd name="T45" fmla="*/ 29 h 99"/>
                  <a:gd name="T46" fmla="*/ 28 w 98"/>
                  <a:gd name="T47" fmla="*/ 4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 h="99">
                    <a:moveTo>
                      <a:pt x="70" y="42"/>
                    </a:moveTo>
                    <a:cubicBezTo>
                      <a:pt x="68" y="42"/>
                      <a:pt x="67" y="42"/>
                      <a:pt x="66" y="42"/>
                    </a:cubicBezTo>
                    <a:cubicBezTo>
                      <a:pt x="41" y="67"/>
                      <a:pt x="41" y="67"/>
                      <a:pt x="41" y="67"/>
                    </a:cubicBezTo>
                    <a:cubicBezTo>
                      <a:pt x="41" y="68"/>
                      <a:pt x="41" y="69"/>
                      <a:pt x="41" y="70"/>
                    </a:cubicBezTo>
                    <a:cubicBezTo>
                      <a:pt x="41" y="86"/>
                      <a:pt x="54" y="99"/>
                      <a:pt x="70" y="99"/>
                    </a:cubicBezTo>
                    <a:cubicBezTo>
                      <a:pt x="85" y="99"/>
                      <a:pt x="98" y="86"/>
                      <a:pt x="98" y="70"/>
                    </a:cubicBezTo>
                    <a:cubicBezTo>
                      <a:pt x="98" y="55"/>
                      <a:pt x="85" y="42"/>
                      <a:pt x="70" y="42"/>
                    </a:cubicBezTo>
                    <a:close/>
                    <a:moveTo>
                      <a:pt x="70" y="90"/>
                    </a:moveTo>
                    <a:cubicBezTo>
                      <a:pt x="59" y="90"/>
                      <a:pt x="50" y="81"/>
                      <a:pt x="50" y="70"/>
                    </a:cubicBezTo>
                    <a:cubicBezTo>
                      <a:pt x="50" y="59"/>
                      <a:pt x="59" y="51"/>
                      <a:pt x="70" y="51"/>
                    </a:cubicBezTo>
                    <a:cubicBezTo>
                      <a:pt x="81" y="51"/>
                      <a:pt x="89" y="59"/>
                      <a:pt x="89" y="70"/>
                    </a:cubicBezTo>
                    <a:cubicBezTo>
                      <a:pt x="89" y="81"/>
                      <a:pt x="81" y="90"/>
                      <a:pt x="70" y="90"/>
                    </a:cubicBezTo>
                    <a:close/>
                    <a:moveTo>
                      <a:pt x="57" y="29"/>
                    </a:moveTo>
                    <a:cubicBezTo>
                      <a:pt x="57" y="13"/>
                      <a:pt x="44" y="0"/>
                      <a:pt x="28" y="0"/>
                    </a:cubicBezTo>
                    <a:cubicBezTo>
                      <a:pt x="12" y="0"/>
                      <a:pt x="0" y="13"/>
                      <a:pt x="0" y="29"/>
                    </a:cubicBezTo>
                    <a:cubicBezTo>
                      <a:pt x="0" y="44"/>
                      <a:pt x="12" y="57"/>
                      <a:pt x="28" y="57"/>
                    </a:cubicBezTo>
                    <a:cubicBezTo>
                      <a:pt x="29" y="57"/>
                      <a:pt x="31" y="57"/>
                      <a:pt x="32" y="57"/>
                    </a:cubicBezTo>
                    <a:cubicBezTo>
                      <a:pt x="56" y="32"/>
                      <a:pt x="56" y="32"/>
                      <a:pt x="56" y="32"/>
                    </a:cubicBezTo>
                    <a:cubicBezTo>
                      <a:pt x="56" y="31"/>
                      <a:pt x="57" y="30"/>
                      <a:pt x="57" y="29"/>
                    </a:cubicBezTo>
                    <a:close/>
                    <a:moveTo>
                      <a:pt x="28" y="48"/>
                    </a:moveTo>
                    <a:cubicBezTo>
                      <a:pt x="17" y="48"/>
                      <a:pt x="8" y="40"/>
                      <a:pt x="8" y="29"/>
                    </a:cubicBezTo>
                    <a:cubicBezTo>
                      <a:pt x="8" y="18"/>
                      <a:pt x="17" y="9"/>
                      <a:pt x="28" y="9"/>
                    </a:cubicBezTo>
                    <a:cubicBezTo>
                      <a:pt x="39" y="9"/>
                      <a:pt x="48" y="18"/>
                      <a:pt x="48" y="29"/>
                    </a:cubicBezTo>
                    <a:cubicBezTo>
                      <a:pt x="48" y="40"/>
                      <a:pt x="39" y="48"/>
                      <a:pt x="28" y="48"/>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174" name="Freeform 933"/>
              <p:cNvSpPr>
                <a:spLocks/>
              </p:cNvSpPr>
              <p:nvPr/>
            </p:nvSpPr>
            <p:spPr bwMode="auto">
              <a:xfrm>
                <a:off x="2697060" y="5013664"/>
                <a:ext cx="220308" cy="219077"/>
              </a:xfrm>
              <a:custGeom>
                <a:avLst/>
                <a:gdLst>
                  <a:gd name="T0" fmla="*/ 179 w 179"/>
                  <a:gd name="T1" fmla="*/ 12 h 178"/>
                  <a:gd name="T2" fmla="*/ 14 w 179"/>
                  <a:gd name="T3" fmla="*/ 178 h 178"/>
                  <a:gd name="T4" fmla="*/ 0 w 179"/>
                  <a:gd name="T5" fmla="*/ 166 h 178"/>
                  <a:gd name="T6" fmla="*/ 165 w 179"/>
                  <a:gd name="T7" fmla="*/ 0 h 178"/>
                  <a:gd name="T8" fmla="*/ 179 w 179"/>
                  <a:gd name="T9" fmla="*/ 12 h 178"/>
                </a:gdLst>
                <a:ahLst/>
                <a:cxnLst>
                  <a:cxn ang="0">
                    <a:pos x="T0" y="T1"/>
                  </a:cxn>
                  <a:cxn ang="0">
                    <a:pos x="T2" y="T3"/>
                  </a:cxn>
                  <a:cxn ang="0">
                    <a:pos x="T4" y="T5"/>
                  </a:cxn>
                  <a:cxn ang="0">
                    <a:pos x="T6" y="T7"/>
                  </a:cxn>
                  <a:cxn ang="0">
                    <a:pos x="T8" y="T9"/>
                  </a:cxn>
                </a:cxnLst>
                <a:rect l="0" t="0" r="r" b="b"/>
                <a:pathLst>
                  <a:path w="179" h="178">
                    <a:moveTo>
                      <a:pt x="179" y="12"/>
                    </a:moveTo>
                    <a:lnTo>
                      <a:pt x="14" y="178"/>
                    </a:lnTo>
                    <a:lnTo>
                      <a:pt x="0" y="166"/>
                    </a:lnTo>
                    <a:lnTo>
                      <a:pt x="165" y="0"/>
                    </a:lnTo>
                    <a:lnTo>
                      <a:pt x="179" y="12"/>
                    </a:ln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grpSp>
        <p:nvGrpSpPr>
          <p:cNvPr id="178" name="组合 177"/>
          <p:cNvGrpSpPr/>
          <p:nvPr/>
        </p:nvGrpSpPr>
        <p:grpSpPr>
          <a:xfrm>
            <a:off x="117722" y="3242658"/>
            <a:ext cx="1619122" cy="1647508"/>
            <a:chOff x="478903" y="4355475"/>
            <a:chExt cx="2158455" cy="2196000"/>
          </a:xfrm>
          <a:solidFill>
            <a:srgbClr val="0067B4"/>
          </a:solidFill>
        </p:grpSpPr>
        <p:grpSp>
          <p:nvGrpSpPr>
            <p:cNvPr id="179" name="组合 178"/>
            <p:cNvGrpSpPr>
              <a:grpSpLocks noChangeAspect="1"/>
            </p:cNvGrpSpPr>
            <p:nvPr/>
          </p:nvGrpSpPr>
          <p:grpSpPr>
            <a:xfrm>
              <a:off x="1795203" y="4733013"/>
              <a:ext cx="366333" cy="576000"/>
              <a:chOff x="2257888" y="5547128"/>
              <a:chExt cx="137373" cy="216000"/>
            </a:xfrm>
            <a:grpFill/>
          </p:grpSpPr>
          <p:sp>
            <p:nvSpPr>
              <p:cNvPr id="184" name="Freeform 69"/>
              <p:cNvSpPr>
                <a:spLocks/>
              </p:cNvSpPr>
              <p:nvPr/>
            </p:nvSpPr>
            <p:spPr bwMode="auto">
              <a:xfrm>
                <a:off x="2257888" y="5547128"/>
                <a:ext cx="137373" cy="140987"/>
              </a:xfrm>
              <a:custGeom>
                <a:avLst/>
                <a:gdLst>
                  <a:gd name="T0" fmla="*/ 57 w 64"/>
                  <a:gd name="T1" fmla="*/ 37 h 66"/>
                  <a:gd name="T2" fmla="*/ 43 w 64"/>
                  <a:gd name="T3" fmla="*/ 12 h 66"/>
                  <a:gd name="T4" fmla="*/ 39 w 64"/>
                  <a:gd name="T5" fmla="*/ 6 h 66"/>
                  <a:gd name="T6" fmla="*/ 25 w 64"/>
                  <a:gd name="T7" fmla="*/ 6 h 66"/>
                  <a:gd name="T8" fmla="*/ 22 w 64"/>
                  <a:gd name="T9" fmla="*/ 12 h 66"/>
                  <a:gd name="T10" fmla="*/ 8 w 64"/>
                  <a:gd name="T11" fmla="*/ 37 h 66"/>
                  <a:gd name="T12" fmla="*/ 4 w 64"/>
                  <a:gd name="T13" fmla="*/ 43 h 66"/>
                  <a:gd name="T14" fmla="*/ 11 w 64"/>
                  <a:gd name="T15" fmla="*/ 55 h 66"/>
                  <a:gd name="T16" fmla="*/ 18 w 64"/>
                  <a:gd name="T17" fmla="*/ 55 h 66"/>
                  <a:gd name="T18" fmla="*/ 19 w 64"/>
                  <a:gd name="T19" fmla="*/ 55 h 66"/>
                  <a:gd name="T20" fmla="*/ 19 w 64"/>
                  <a:gd name="T21" fmla="*/ 66 h 66"/>
                  <a:gd name="T22" fmla="*/ 32 w 64"/>
                  <a:gd name="T23" fmla="*/ 62 h 66"/>
                  <a:gd name="T24" fmla="*/ 32 w 64"/>
                  <a:gd name="T25" fmla="*/ 62 h 66"/>
                  <a:gd name="T26" fmla="*/ 46 w 64"/>
                  <a:gd name="T27" fmla="*/ 66 h 66"/>
                  <a:gd name="T28" fmla="*/ 46 w 64"/>
                  <a:gd name="T29" fmla="*/ 55 h 66"/>
                  <a:gd name="T30" fmla="*/ 46 w 64"/>
                  <a:gd name="T31" fmla="*/ 55 h 66"/>
                  <a:gd name="T32" fmla="*/ 53 w 64"/>
                  <a:gd name="T33" fmla="*/ 55 h 66"/>
                  <a:gd name="T34" fmla="*/ 60 w 64"/>
                  <a:gd name="T35" fmla="*/ 43 h 66"/>
                  <a:gd name="T36" fmla="*/ 57 w 64"/>
                  <a:gd name="T37" fmla="*/ 3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66">
                    <a:moveTo>
                      <a:pt x="57" y="37"/>
                    </a:moveTo>
                    <a:cubicBezTo>
                      <a:pt x="53" y="30"/>
                      <a:pt x="47" y="19"/>
                      <a:pt x="43" y="12"/>
                    </a:cubicBezTo>
                    <a:cubicBezTo>
                      <a:pt x="39" y="6"/>
                      <a:pt x="39" y="6"/>
                      <a:pt x="39" y="6"/>
                    </a:cubicBezTo>
                    <a:cubicBezTo>
                      <a:pt x="35" y="0"/>
                      <a:pt x="29" y="0"/>
                      <a:pt x="25" y="6"/>
                    </a:cubicBezTo>
                    <a:cubicBezTo>
                      <a:pt x="22" y="12"/>
                      <a:pt x="22" y="12"/>
                      <a:pt x="22" y="12"/>
                    </a:cubicBezTo>
                    <a:cubicBezTo>
                      <a:pt x="18" y="19"/>
                      <a:pt x="11" y="30"/>
                      <a:pt x="8" y="37"/>
                    </a:cubicBezTo>
                    <a:cubicBezTo>
                      <a:pt x="4" y="43"/>
                      <a:pt x="4" y="43"/>
                      <a:pt x="4" y="43"/>
                    </a:cubicBezTo>
                    <a:cubicBezTo>
                      <a:pt x="0" y="50"/>
                      <a:pt x="3" y="55"/>
                      <a:pt x="11" y="55"/>
                    </a:cubicBezTo>
                    <a:cubicBezTo>
                      <a:pt x="18" y="55"/>
                      <a:pt x="18" y="55"/>
                      <a:pt x="18" y="55"/>
                    </a:cubicBezTo>
                    <a:cubicBezTo>
                      <a:pt x="19" y="55"/>
                      <a:pt x="19" y="55"/>
                      <a:pt x="19" y="55"/>
                    </a:cubicBezTo>
                    <a:cubicBezTo>
                      <a:pt x="19" y="66"/>
                      <a:pt x="19" y="66"/>
                      <a:pt x="19" y="66"/>
                    </a:cubicBezTo>
                    <a:cubicBezTo>
                      <a:pt x="23" y="63"/>
                      <a:pt x="27" y="62"/>
                      <a:pt x="32" y="62"/>
                    </a:cubicBezTo>
                    <a:cubicBezTo>
                      <a:pt x="32" y="62"/>
                      <a:pt x="32" y="62"/>
                      <a:pt x="32" y="62"/>
                    </a:cubicBezTo>
                    <a:cubicBezTo>
                      <a:pt x="37" y="62"/>
                      <a:pt x="42" y="63"/>
                      <a:pt x="46" y="66"/>
                    </a:cubicBezTo>
                    <a:cubicBezTo>
                      <a:pt x="46" y="55"/>
                      <a:pt x="46" y="55"/>
                      <a:pt x="46" y="55"/>
                    </a:cubicBezTo>
                    <a:cubicBezTo>
                      <a:pt x="46" y="55"/>
                      <a:pt x="46" y="55"/>
                      <a:pt x="46" y="55"/>
                    </a:cubicBezTo>
                    <a:cubicBezTo>
                      <a:pt x="53" y="55"/>
                      <a:pt x="53" y="55"/>
                      <a:pt x="53" y="55"/>
                    </a:cubicBezTo>
                    <a:cubicBezTo>
                      <a:pt x="61" y="55"/>
                      <a:pt x="64" y="49"/>
                      <a:pt x="60" y="43"/>
                    </a:cubicBezTo>
                    <a:lnTo>
                      <a:pt x="57"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185" name="Freeform 70"/>
              <p:cNvSpPr>
                <a:spLocks/>
              </p:cNvSpPr>
              <p:nvPr/>
            </p:nvSpPr>
            <p:spPr bwMode="auto">
              <a:xfrm>
                <a:off x="2290424" y="5688115"/>
                <a:ext cx="75013" cy="75013"/>
              </a:xfrm>
              <a:custGeom>
                <a:avLst/>
                <a:gdLst>
                  <a:gd name="T0" fmla="*/ 17 w 35"/>
                  <a:gd name="T1" fmla="*/ 0 h 35"/>
                  <a:gd name="T2" fmla="*/ 17 w 35"/>
                  <a:gd name="T3" fmla="*/ 0 h 35"/>
                  <a:gd name="T4" fmla="*/ 17 w 35"/>
                  <a:gd name="T5" fmla="*/ 0 h 35"/>
                  <a:gd name="T6" fmla="*/ 17 w 35"/>
                  <a:gd name="T7" fmla="*/ 0 h 35"/>
                  <a:gd name="T8" fmla="*/ 17 w 35"/>
                  <a:gd name="T9" fmla="*/ 0 h 35"/>
                  <a:gd name="T10" fmla="*/ 4 w 35"/>
                  <a:gd name="T11" fmla="*/ 6 h 35"/>
                  <a:gd name="T12" fmla="*/ 0 w 35"/>
                  <a:gd name="T13" fmla="*/ 17 h 35"/>
                  <a:gd name="T14" fmla="*/ 0 w 35"/>
                  <a:gd name="T15" fmla="*/ 17 h 35"/>
                  <a:gd name="T16" fmla="*/ 17 w 35"/>
                  <a:gd name="T17" fmla="*/ 35 h 35"/>
                  <a:gd name="T18" fmla="*/ 17 w 35"/>
                  <a:gd name="T19" fmla="*/ 35 h 35"/>
                  <a:gd name="T20" fmla="*/ 35 w 35"/>
                  <a:gd name="T21" fmla="*/ 17 h 35"/>
                  <a:gd name="T22" fmla="*/ 35 w 35"/>
                  <a:gd name="T23" fmla="*/ 17 h 35"/>
                  <a:gd name="T24" fmla="*/ 31 w 35"/>
                  <a:gd name="T25" fmla="*/ 6 h 35"/>
                  <a:gd name="T26" fmla="*/ 17 w 35"/>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35">
                    <a:moveTo>
                      <a:pt x="17" y="0"/>
                    </a:moveTo>
                    <a:cubicBezTo>
                      <a:pt x="17" y="0"/>
                      <a:pt x="17" y="0"/>
                      <a:pt x="17" y="0"/>
                    </a:cubicBezTo>
                    <a:cubicBezTo>
                      <a:pt x="17" y="0"/>
                      <a:pt x="17" y="0"/>
                      <a:pt x="17" y="0"/>
                    </a:cubicBezTo>
                    <a:cubicBezTo>
                      <a:pt x="17" y="0"/>
                      <a:pt x="17" y="0"/>
                      <a:pt x="17" y="0"/>
                    </a:cubicBezTo>
                    <a:cubicBezTo>
                      <a:pt x="17" y="0"/>
                      <a:pt x="17" y="0"/>
                      <a:pt x="17" y="0"/>
                    </a:cubicBezTo>
                    <a:cubicBezTo>
                      <a:pt x="12" y="0"/>
                      <a:pt x="7" y="2"/>
                      <a:pt x="4" y="6"/>
                    </a:cubicBezTo>
                    <a:cubicBezTo>
                      <a:pt x="1" y="9"/>
                      <a:pt x="0" y="13"/>
                      <a:pt x="0" y="17"/>
                    </a:cubicBezTo>
                    <a:cubicBezTo>
                      <a:pt x="0" y="17"/>
                      <a:pt x="0" y="17"/>
                      <a:pt x="0" y="17"/>
                    </a:cubicBezTo>
                    <a:cubicBezTo>
                      <a:pt x="0" y="27"/>
                      <a:pt x="8" y="35"/>
                      <a:pt x="17" y="35"/>
                    </a:cubicBezTo>
                    <a:cubicBezTo>
                      <a:pt x="17" y="35"/>
                      <a:pt x="17" y="35"/>
                      <a:pt x="17" y="35"/>
                    </a:cubicBezTo>
                    <a:cubicBezTo>
                      <a:pt x="27" y="35"/>
                      <a:pt x="35" y="27"/>
                      <a:pt x="35" y="17"/>
                    </a:cubicBezTo>
                    <a:cubicBezTo>
                      <a:pt x="35" y="17"/>
                      <a:pt x="35" y="17"/>
                      <a:pt x="35" y="17"/>
                    </a:cubicBezTo>
                    <a:cubicBezTo>
                      <a:pt x="35" y="13"/>
                      <a:pt x="33" y="9"/>
                      <a:pt x="31" y="6"/>
                    </a:cubicBezTo>
                    <a:cubicBezTo>
                      <a:pt x="27" y="2"/>
                      <a:pt x="23"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nvGrpSpPr>
            <p:cNvPr id="180" name="组合 179"/>
            <p:cNvGrpSpPr>
              <a:grpSpLocks noChangeAspect="1"/>
            </p:cNvGrpSpPr>
            <p:nvPr/>
          </p:nvGrpSpPr>
          <p:grpSpPr>
            <a:xfrm>
              <a:off x="478903" y="4355475"/>
              <a:ext cx="2158455" cy="2196000"/>
              <a:chOff x="5397500" y="5734050"/>
              <a:chExt cx="365125" cy="371476"/>
            </a:xfrm>
            <a:grpFill/>
          </p:grpSpPr>
          <p:sp>
            <p:nvSpPr>
              <p:cNvPr id="181"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182"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183"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sp>
        <p:nvSpPr>
          <p:cNvPr id="186" name="矩形 185"/>
          <p:cNvSpPr/>
          <p:nvPr/>
        </p:nvSpPr>
        <p:spPr>
          <a:xfrm>
            <a:off x="5441614" y="912167"/>
            <a:ext cx="2951773" cy="330864"/>
          </a:xfrm>
          <a:prstGeom prst="rect">
            <a:avLst/>
          </a:prstGeom>
        </p:spPr>
        <p:txBody>
          <a:bodyPr wrap="none" lIns="68582" tIns="34292" rIns="68582" bIns="34292">
            <a:spAutoFit/>
          </a:bodyPr>
          <a:lstStyle/>
          <a:p>
            <a:r>
              <a:rPr lang="en-US" altLang="zh-CN" sz="1700" b="1" dirty="0">
                <a:solidFill>
                  <a:srgbClr val="333333"/>
                </a:solidFill>
                <a:latin typeface="微软雅黑" pitchFamily="34" charset="-122"/>
                <a:ea typeface="微软雅黑" pitchFamily="34" charset="-122"/>
              </a:rPr>
              <a:t>1.</a:t>
            </a:r>
            <a:r>
              <a:rPr lang="zh-CN" altLang="en-US" sz="1700" b="1" dirty="0">
                <a:solidFill>
                  <a:srgbClr val="333333"/>
                </a:solidFill>
                <a:latin typeface="微软雅黑" pitchFamily="34" charset="-122"/>
                <a:ea typeface="微软雅黑" pitchFamily="34" charset="-122"/>
              </a:rPr>
              <a:t>定时获取腾讯天天快报内容</a:t>
            </a:r>
            <a:endParaRPr lang="en-US" altLang="zh-CN" sz="1700" b="1" dirty="0">
              <a:solidFill>
                <a:srgbClr val="333333"/>
              </a:solidFill>
              <a:latin typeface="微软雅黑" pitchFamily="34" charset="-122"/>
              <a:ea typeface="微软雅黑" pitchFamily="34" charset="-122"/>
            </a:endParaRPr>
          </a:p>
        </p:txBody>
      </p:sp>
      <p:sp>
        <p:nvSpPr>
          <p:cNvPr id="187" name="矩形 47"/>
          <p:cNvSpPr>
            <a:spLocks noChangeArrowheads="1"/>
          </p:cNvSpPr>
          <p:nvPr/>
        </p:nvSpPr>
        <p:spPr bwMode="auto">
          <a:xfrm>
            <a:off x="5643848" y="1249584"/>
            <a:ext cx="2716635" cy="1081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2" tIns="34292" rIns="68582" bIns="34292">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lnSpc>
                <a:spcPct val="120000"/>
              </a:lnSpc>
              <a:spcBef>
                <a:spcPct val="0"/>
              </a:spcBef>
              <a:buNone/>
            </a:pPr>
            <a:r>
              <a:rPr lang="zh-CN" altLang="en-US" sz="1400" b="0" dirty="0">
                <a:solidFill>
                  <a:srgbClr val="333333"/>
                </a:solidFill>
                <a:sym typeface="微软雅黑" pitchFamily="34" charset="-122"/>
              </a:rPr>
              <a:t>新建一个定时任务请求腾讯提供的接口，在接口正确返回后，调用黄反接口过滤部分不和谐内容后存储文章相关数据。</a:t>
            </a:r>
          </a:p>
        </p:txBody>
      </p:sp>
      <p:sp>
        <p:nvSpPr>
          <p:cNvPr id="188" name="矩形 187"/>
          <p:cNvSpPr/>
          <p:nvPr/>
        </p:nvSpPr>
        <p:spPr>
          <a:xfrm>
            <a:off x="5441614" y="2414138"/>
            <a:ext cx="1207707" cy="330864"/>
          </a:xfrm>
          <a:prstGeom prst="rect">
            <a:avLst/>
          </a:prstGeom>
        </p:spPr>
        <p:txBody>
          <a:bodyPr wrap="none" lIns="68582" tIns="34292" rIns="68582" bIns="34292">
            <a:spAutoFit/>
          </a:bodyPr>
          <a:lstStyle/>
          <a:p>
            <a:r>
              <a:rPr lang="en-US" altLang="zh-CN" sz="1700" b="1" dirty="0">
                <a:solidFill>
                  <a:srgbClr val="333333"/>
                </a:solidFill>
                <a:latin typeface="微软雅黑" pitchFamily="34" charset="-122"/>
                <a:ea typeface="微软雅黑" pitchFamily="34" charset="-122"/>
              </a:rPr>
              <a:t>2.</a:t>
            </a:r>
            <a:r>
              <a:rPr lang="zh-CN" altLang="en-US" sz="1700" b="1" dirty="0">
                <a:solidFill>
                  <a:srgbClr val="333333"/>
                </a:solidFill>
                <a:latin typeface="微软雅黑" pitchFamily="34" charset="-122"/>
                <a:ea typeface="微软雅黑" pitchFamily="34" charset="-122"/>
              </a:rPr>
              <a:t>内容审核</a:t>
            </a:r>
            <a:endParaRPr lang="en-US" altLang="zh-CN" sz="1700" b="1" dirty="0">
              <a:solidFill>
                <a:srgbClr val="333333"/>
              </a:solidFill>
              <a:latin typeface="微软雅黑" pitchFamily="34" charset="-122"/>
              <a:ea typeface="微软雅黑" pitchFamily="34" charset="-122"/>
            </a:endParaRPr>
          </a:p>
        </p:txBody>
      </p:sp>
      <p:sp>
        <p:nvSpPr>
          <p:cNvPr id="189" name="矩形 47"/>
          <p:cNvSpPr>
            <a:spLocks noChangeArrowheads="1"/>
          </p:cNvSpPr>
          <p:nvPr/>
        </p:nvSpPr>
        <p:spPr bwMode="auto">
          <a:xfrm>
            <a:off x="5559182" y="2750561"/>
            <a:ext cx="2716635" cy="822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2" tIns="34292" rIns="68582" bIns="34292">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lnSpc>
                <a:spcPct val="120000"/>
              </a:lnSpc>
              <a:spcBef>
                <a:spcPct val="0"/>
              </a:spcBef>
              <a:buNone/>
            </a:pPr>
            <a:r>
              <a:rPr lang="zh-CN" altLang="en-US" sz="1400" b="0" dirty="0">
                <a:solidFill>
                  <a:srgbClr val="333333"/>
                </a:solidFill>
                <a:sym typeface="微软雅黑" pitchFamily="34" charset="-122"/>
              </a:rPr>
              <a:t>内容存储进入</a:t>
            </a:r>
            <a:r>
              <a:rPr lang="en-US" altLang="zh-CN" sz="1400" b="0" dirty="0" err="1">
                <a:solidFill>
                  <a:srgbClr val="333333"/>
                </a:solidFill>
                <a:sym typeface="微软雅黑" pitchFamily="34" charset="-122"/>
              </a:rPr>
              <a:t>tblFeedList</a:t>
            </a:r>
            <a:r>
              <a:rPr lang="en-US" altLang="zh-CN" sz="1400" b="0" dirty="0">
                <a:solidFill>
                  <a:srgbClr val="333333"/>
                </a:solidFill>
                <a:sym typeface="微软雅黑" pitchFamily="34" charset="-122"/>
              </a:rPr>
              <a:t>,</a:t>
            </a:r>
            <a:r>
              <a:rPr lang="zh-CN" altLang="en-US" sz="1400" b="0" dirty="0">
                <a:solidFill>
                  <a:srgbClr val="333333"/>
                </a:solidFill>
                <a:sym typeface="微软雅黑" pitchFamily="34" charset="-122"/>
              </a:rPr>
              <a:t>会在后台审核页面进入审核。管理员可点击上线、下线等操作。</a:t>
            </a:r>
          </a:p>
        </p:txBody>
      </p:sp>
      <p:sp>
        <p:nvSpPr>
          <p:cNvPr id="190" name="矩形 189"/>
          <p:cNvSpPr/>
          <p:nvPr/>
        </p:nvSpPr>
        <p:spPr>
          <a:xfrm>
            <a:off x="5432119" y="3558211"/>
            <a:ext cx="1207707" cy="330864"/>
          </a:xfrm>
          <a:prstGeom prst="rect">
            <a:avLst/>
          </a:prstGeom>
        </p:spPr>
        <p:txBody>
          <a:bodyPr wrap="none" lIns="68582" tIns="34292" rIns="68582" bIns="34292">
            <a:spAutoFit/>
          </a:bodyPr>
          <a:lstStyle/>
          <a:p>
            <a:r>
              <a:rPr lang="en-US" altLang="zh-CN" sz="1700" b="1" dirty="0">
                <a:solidFill>
                  <a:srgbClr val="333333"/>
                </a:solidFill>
                <a:latin typeface="微软雅黑" pitchFamily="34" charset="-122"/>
                <a:ea typeface="微软雅黑" pitchFamily="34" charset="-122"/>
              </a:rPr>
              <a:t>3.</a:t>
            </a:r>
            <a:r>
              <a:rPr lang="zh-CN" altLang="en-US" sz="1700" b="1" dirty="0">
                <a:solidFill>
                  <a:srgbClr val="333333"/>
                </a:solidFill>
                <a:latin typeface="微软雅黑" pitchFamily="34" charset="-122"/>
                <a:ea typeface="微软雅黑" pitchFamily="34" charset="-122"/>
              </a:rPr>
              <a:t>内容展示</a:t>
            </a:r>
            <a:endParaRPr lang="en-US" altLang="zh-CN" sz="1700" b="1" dirty="0">
              <a:solidFill>
                <a:srgbClr val="333333"/>
              </a:solidFill>
              <a:latin typeface="微软雅黑" pitchFamily="34" charset="-122"/>
              <a:ea typeface="微软雅黑" pitchFamily="34" charset="-122"/>
            </a:endParaRPr>
          </a:p>
        </p:txBody>
      </p:sp>
      <p:sp>
        <p:nvSpPr>
          <p:cNvPr id="191" name="矩形 47"/>
          <p:cNvSpPr>
            <a:spLocks noChangeArrowheads="1"/>
          </p:cNvSpPr>
          <p:nvPr/>
        </p:nvSpPr>
        <p:spPr bwMode="auto">
          <a:xfrm>
            <a:off x="5525686" y="3882996"/>
            <a:ext cx="2716635" cy="822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2" tIns="34292" rIns="68582" bIns="34292">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lnSpc>
                <a:spcPct val="120000"/>
              </a:lnSpc>
              <a:spcBef>
                <a:spcPct val="0"/>
              </a:spcBef>
              <a:buNone/>
            </a:pPr>
            <a:r>
              <a:rPr lang="zh-CN" altLang="en-US" sz="1400" b="0" dirty="0">
                <a:solidFill>
                  <a:srgbClr val="333333"/>
                </a:solidFill>
                <a:sym typeface="微软雅黑" pitchFamily="34" charset="-122"/>
              </a:rPr>
              <a:t>点击上线的内容会将相应字段插入</a:t>
            </a:r>
            <a:r>
              <a:rPr lang="en-US" altLang="zh-CN" sz="1400" b="0" dirty="0" err="1">
                <a:solidFill>
                  <a:srgbClr val="333333"/>
                </a:solidFill>
                <a:sym typeface="微软雅黑" pitchFamily="34" charset="-122"/>
              </a:rPr>
              <a:t>tblBlackboardArtilce</a:t>
            </a:r>
            <a:r>
              <a:rPr lang="zh-CN" altLang="en-US" sz="1400" b="0" dirty="0">
                <a:solidFill>
                  <a:srgbClr val="333333"/>
                </a:solidFill>
                <a:sym typeface="微软雅黑" pitchFamily="34" charset="-122"/>
              </a:rPr>
              <a:t>中在前台列表展示。</a:t>
            </a:r>
          </a:p>
        </p:txBody>
      </p:sp>
      <p:pic>
        <p:nvPicPr>
          <p:cNvPr id="55" name="图片 54"/>
          <p:cNvPicPr>
            <a:picLocks noChangeAspect="1"/>
          </p:cNvPicPr>
          <p:nvPr/>
        </p:nvPicPr>
        <p:blipFill>
          <a:blip r:embed="rId3"/>
          <a:stretch>
            <a:fillRect/>
          </a:stretch>
        </p:blipFill>
        <p:spPr>
          <a:xfrm>
            <a:off x="8077994" y="-670"/>
            <a:ext cx="979783" cy="743744"/>
          </a:xfrm>
          <a:prstGeom prst="rect">
            <a:avLst/>
          </a:prstGeom>
        </p:spPr>
      </p:pic>
      <p:pic>
        <p:nvPicPr>
          <p:cNvPr id="2" name="图片 1"/>
          <p:cNvPicPr>
            <a:picLocks noChangeAspect="1"/>
          </p:cNvPicPr>
          <p:nvPr/>
        </p:nvPicPr>
        <p:blipFill>
          <a:blip r:embed="rId4"/>
          <a:stretch>
            <a:fillRect/>
          </a:stretch>
        </p:blipFill>
        <p:spPr>
          <a:xfrm>
            <a:off x="1869333" y="760391"/>
            <a:ext cx="2858100" cy="2263244"/>
          </a:xfrm>
          <a:prstGeom prst="rect">
            <a:avLst/>
          </a:prstGeom>
        </p:spPr>
      </p:pic>
      <p:pic>
        <p:nvPicPr>
          <p:cNvPr id="3" name="图片 2"/>
          <p:cNvPicPr>
            <a:picLocks noChangeAspect="1"/>
          </p:cNvPicPr>
          <p:nvPr/>
        </p:nvPicPr>
        <p:blipFill>
          <a:blip r:embed="rId5"/>
          <a:stretch>
            <a:fillRect/>
          </a:stretch>
        </p:blipFill>
        <p:spPr>
          <a:xfrm>
            <a:off x="1755797" y="2977472"/>
            <a:ext cx="3202250" cy="1492343"/>
          </a:xfrm>
          <a:prstGeom prst="rect">
            <a:avLst/>
          </a:prstGeom>
        </p:spPr>
      </p:pic>
    </p:spTree>
    <p:extLst>
      <p:ext uri="{BB962C8B-B14F-4D97-AF65-F5344CB8AC3E}">
        <p14:creationId xmlns:p14="http://schemas.microsoft.com/office/powerpoint/2010/main" val="3234236080"/>
      </p:ext>
    </p:extLst>
  </p:cSld>
  <p:clrMapOvr>
    <a:masterClrMapping/>
  </p:clrMapOvr>
  <p:transition spd="slow" advClick="0" advTm="0">
    <p:cover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7"/>
                                        </p:tgtEl>
                                        <p:attrNameLst>
                                          <p:attrName>style.visibility</p:attrName>
                                        </p:attrNameLst>
                                      </p:cBhvr>
                                      <p:to>
                                        <p:strVal val="visible"/>
                                      </p:to>
                                    </p:set>
                                    <p:animEffect transition="in" filter="wipe(left)">
                                      <p:cBhvr>
                                        <p:cTn id="11" dur="500"/>
                                        <p:tgtEl>
                                          <p:spTgt spid="8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1500"/>
                            </p:stCondLst>
                            <p:childTnLst>
                              <p:par>
                                <p:cTn id="17" presetID="53" presetClass="entr" presetSubtype="16" fill="hold" nodeType="afterEffect">
                                  <p:stCondLst>
                                    <p:cond delay="250"/>
                                  </p:stCondLst>
                                  <p:childTnLst>
                                    <p:set>
                                      <p:cBhvr>
                                        <p:cTn id="18" dur="1" fill="hold">
                                          <p:stCondLst>
                                            <p:cond delay="0"/>
                                          </p:stCondLst>
                                        </p:cTn>
                                        <p:tgtEl>
                                          <p:spTgt spid="170"/>
                                        </p:tgtEl>
                                        <p:attrNameLst>
                                          <p:attrName>style.visibility</p:attrName>
                                        </p:attrNameLst>
                                      </p:cBhvr>
                                      <p:to>
                                        <p:strVal val="visible"/>
                                      </p:to>
                                    </p:set>
                                    <p:anim calcmode="lin" valueType="num">
                                      <p:cBhvr>
                                        <p:cTn id="19" dur="350" fill="hold"/>
                                        <p:tgtEl>
                                          <p:spTgt spid="170"/>
                                        </p:tgtEl>
                                        <p:attrNameLst>
                                          <p:attrName>ppt_w</p:attrName>
                                        </p:attrNameLst>
                                      </p:cBhvr>
                                      <p:tavLst>
                                        <p:tav tm="0">
                                          <p:val>
                                            <p:fltVal val="0"/>
                                          </p:val>
                                        </p:tav>
                                        <p:tav tm="100000">
                                          <p:val>
                                            <p:strVal val="#ppt_w"/>
                                          </p:val>
                                        </p:tav>
                                      </p:tavLst>
                                    </p:anim>
                                    <p:anim calcmode="lin" valueType="num">
                                      <p:cBhvr>
                                        <p:cTn id="20" dur="350" fill="hold"/>
                                        <p:tgtEl>
                                          <p:spTgt spid="170"/>
                                        </p:tgtEl>
                                        <p:attrNameLst>
                                          <p:attrName>ppt_h</p:attrName>
                                        </p:attrNameLst>
                                      </p:cBhvr>
                                      <p:tavLst>
                                        <p:tav tm="0">
                                          <p:val>
                                            <p:fltVal val="0"/>
                                          </p:val>
                                        </p:tav>
                                        <p:tav tm="100000">
                                          <p:val>
                                            <p:strVal val="#ppt_h"/>
                                          </p:val>
                                        </p:tav>
                                      </p:tavLst>
                                    </p:anim>
                                    <p:animEffect transition="in" filter="fade">
                                      <p:cBhvr>
                                        <p:cTn id="21" dur="350"/>
                                        <p:tgtEl>
                                          <p:spTgt spid="170"/>
                                        </p:tgtEl>
                                      </p:cBhvr>
                                    </p:animEffect>
                                  </p:childTnLst>
                                </p:cTn>
                              </p:par>
                              <p:par>
                                <p:cTn id="22" presetID="53" presetClass="entr" presetSubtype="16" fill="hold" nodeType="withEffect">
                                  <p:stCondLst>
                                    <p:cond delay="3500"/>
                                  </p:stCondLst>
                                  <p:childTnLst>
                                    <p:set>
                                      <p:cBhvr>
                                        <p:cTn id="23" dur="1" fill="hold">
                                          <p:stCondLst>
                                            <p:cond delay="0"/>
                                          </p:stCondLst>
                                        </p:cTn>
                                        <p:tgtEl>
                                          <p:spTgt spid="178"/>
                                        </p:tgtEl>
                                        <p:attrNameLst>
                                          <p:attrName>style.visibility</p:attrName>
                                        </p:attrNameLst>
                                      </p:cBhvr>
                                      <p:to>
                                        <p:strVal val="visible"/>
                                      </p:to>
                                    </p:set>
                                    <p:anim calcmode="lin" valueType="num">
                                      <p:cBhvr>
                                        <p:cTn id="24" dur="350" fill="hold"/>
                                        <p:tgtEl>
                                          <p:spTgt spid="178"/>
                                        </p:tgtEl>
                                        <p:attrNameLst>
                                          <p:attrName>ppt_w</p:attrName>
                                        </p:attrNameLst>
                                      </p:cBhvr>
                                      <p:tavLst>
                                        <p:tav tm="0">
                                          <p:val>
                                            <p:fltVal val="0"/>
                                          </p:val>
                                        </p:tav>
                                        <p:tav tm="100000">
                                          <p:val>
                                            <p:strVal val="#ppt_w"/>
                                          </p:val>
                                        </p:tav>
                                      </p:tavLst>
                                    </p:anim>
                                    <p:anim calcmode="lin" valueType="num">
                                      <p:cBhvr>
                                        <p:cTn id="25" dur="350" fill="hold"/>
                                        <p:tgtEl>
                                          <p:spTgt spid="178"/>
                                        </p:tgtEl>
                                        <p:attrNameLst>
                                          <p:attrName>ppt_h</p:attrName>
                                        </p:attrNameLst>
                                      </p:cBhvr>
                                      <p:tavLst>
                                        <p:tav tm="0">
                                          <p:val>
                                            <p:fltVal val="0"/>
                                          </p:val>
                                        </p:tav>
                                        <p:tav tm="100000">
                                          <p:val>
                                            <p:strVal val="#ppt_h"/>
                                          </p:val>
                                        </p:tav>
                                      </p:tavLst>
                                    </p:anim>
                                    <p:animEffect transition="in" filter="fade">
                                      <p:cBhvr>
                                        <p:cTn id="26" dur="350"/>
                                        <p:tgtEl>
                                          <p:spTgt spid="178"/>
                                        </p:tgtEl>
                                      </p:cBhvr>
                                    </p:animEffect>
                                  </p:childTnLst>
                                </p:cTn>
                              </p:par>
                              <p:par>
                                <p:cTn id="27" presetID="16" presetClass="entr" presetSubtype="26" fill="hold" nodeType="withEffect">
                                  <p:stCondLst>
                                    <p:cond delay="6700"/>
                                  </p:stCondLst>
                                  <p:childTnLst>
                                    <p:set>
                                      <p:cBhvr>
                                        <p:cTn id="28" dur="1" fill="hold">
                                          <p:stCondLst>
                                            <p:cond delay="0"/>
                                          </p:stCondLst>
                                        </p:cTn>
                                        <p:tgtEl>
                                          <p:spTgt spid="151"/>
                                        </p:tgtEl>
                                        <p:attrNameLst>
                                          <p:attrName>style.visibility</p:attrName>
                                        </p:attrNameLst>
                                      </p:cBhvr>
                                      <p:to>
                                        <p:strVal val="visible"/>
                                      </p:to>
                                    </p:set>
                                    <p:animEffect transition="in" filter="barn(inHorizontal)">
                                      <p:cBhvr>
                                        <p:cTn id="29" dur="250"/>
                                        <p:tgtEl>
                                          <p:spTgt spid="151"/>
                                        </p:tgtEl>
                                      </p:cBhvr>
                                    </p:animEffect>
                                  </p:childTnLst>
                                </p:cTn>
                              </p:par>
                            </p:childTnLst>
                          </p:cTn>
                        </p:par>
                        <p:par>
                          <p:cTn id="30" fill="hold">
                            <p:stCondLst>
                              <p:cond delay="8450"/>
                            </p:stCondLst>
                            <p:childTnLst>
                              <p:par>
                                <p:cTn id="31" presetID="10" presetClass="entr" presetSubtype="0" fill="hold" grpId="0" nodeType="afterEffect">
                                  <p:stCondLst>
                                    <p:cond delay="0"/>
                                  </p:stCondLst>
                                  <p:childTnLst>
                                    <p:set>
                                      <p:cBhvr>
                                        <p:cTn id="32" dur="1" fill="hold">
                                          <p:stCondLst>
                                            <p:cond delay="0"/>
                                          </p:stCondLst>
                                        </p:cTn>
                                        <p:tgtEl>
                                          <p:spTgt spid="186"/>
                                        </p:tgtEl>
                                        <p:attrNameLst>
                                          <p:attrName>style.visibility</p:attrName>
                                        </p:attrNameLst>
                                      </p:cBhvr>
                                      <p:to>
                                        <p:strVal val="visible"/>
                                      </p:to>
                                    </p:set>
                                    <p:animEffect transition="in" filter="fade">
                                      <p:cBhvr>
                                        <p:cTn id="33" dur="500"/>
                                        <p:tgtEl>
                                          <p:spTgt spid="18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7"/>
                                        </p:tgtEl>
                                        <p:attrNameLst>
                                          <p:attrName>style.visibility</p:attrName>
                                        </p:attrNameLst>
                                      </p:cBhvr>
                                      <p:to>
                                        <p:strVal val="visible"/>
                                      </p:to>
                                    </p:set>
                                    <p:animEffect transition="in" filter="fade">
                                      <p:cBhvr>
                                        <p:cTn id="36" dur="500"/>
                                        <p:tgtEl>
                                          <p:spTgt spid="187"/>
                                        </p:tgtEl>
                                      </p:cBhvr>
                                    </p:animEffect>
                                  </p:childTnLst>
                                </p:cTn>
                              </p:par>
                            </p:childTnLst>
                          </p:cTn>
                        </p:par>
                        <p:par>
                          <p:cTn id="37" fill="hold">
                            <p:stCondLst>
                              <p:cond delay="8950"/>
                            </p:stCondLst>
                            <p:childTnLst>
                              <p:par>
                                <p:cTn id="38" presetID="10" presetClass="entr" presetSubtype="0" fill="hold" grpId="0" nodeType="afterEffect">
                                  <p:stCondLst>
                                    <p:cond delay="500"/>
                                  </p:stCondLst>
                                  <p:childTnLst>
                                    <p:set>
                                      <p:cBhvr>
                                        <p:cTn id="39" dur="1" fill="hold">
                                          <p:stCondLst>
                                            <p:cond delay="0"/>
                                          </p:stCondLst>
                                        </p:cTn>
                                        <p:tgtEl>
                                          <p:spTgt spid="188"/>
                                        </p:tgtEl>
                                        <p:attrNameLst>
                                          <p:attrName>style.visibility</p:attrName>
                                        </p:attrNameLst>
                                      </p:cBhvr>
                                      <p:to>
                                        <p:strVal val="visible"/>
                                      </p:to>
                                    </p:set>
                                    <p:animEffect transition="in" filter="fade">
                                      <p:cBhvr>
                                        <p:cTn id="40" dur="500"/>
                                        <p:tgtEl>
                                          <p:spTgt spid="188"/>
                                        </p:tgtEl>
                                      </p:cBhvr>
                                    </p:animEffect>
                                  </p:childTnLst>
                                </p:cTn>
                              </p:par>
                              <p:par>
                                <p:cTn id="41" presetID="10" presetClass="entr" presetSubtype="0" fill="hold" grpId="0" nodeType="withEffect">
                                  <p:stCondLst>
                                    <p:cond delay="500"/>
                                  </p:stCondLst>
                                  <p:childTnLst>
                                    <p:set>
                                      <p:cBhvr>
                                        <p:cTn id="42" dur="1" fill="hold">
                                          <p:stCondLst>
                                            <p:cond delay="0"/>
                                          </p:stCondLst>
                                        </p:cTn>
                                        <p:tgtEl>
                                          <p:spTgt spid="189"/>
                                        </p:tgtEl>
                                        <p:attrNameLst>
                                          <p:attrName>style.visibility</p:attrName>
                                        </p:attrNameLst>
                                      </p:cBhvr>
                                      <p:to>
                                        <p:strVal val="visible"/>
                                      </p:to>
                                    </p:set>
                                    <p:animEffect transition="in" filter="fade">
                                      <p:cBhvr>
                                        <p:cTn id="43" dur="500"/>
                                        <p:tgtEl>
                                          <p:spTgt spid="189"/>
                                        </p:tgtEl>
                                      </p:cBhvr>
                                    </p:animEffect>
                                  </p:childTnLst>
                                </p:cTn>
                              </p:par>
                            </p:childTnLst>
                          </p:cTn>
                        </p:par>
                        <p:par>
                          <p:cTn id="44" fill="hold">
                            <p:stCondLst>
                              <p:cond delay="9950"/>
                            </p:stCondLst>
                            <p:childTnLst>
                              <p:par>
                                <p:cTn id="45" presetID="10" presetClass="entr" presetSubtype="0" fill="hold" grpId="0" nodeType="afterEffect">
                                  <p:stCondLst>
                                    <p:cond delay="500"/>
                                  </p:stCondLst>
                                  <p:childTnLst>
                                    <p:set>
                                      <p:cBhvr>
                                        <p:cTn id="46" dur="1" fill="hold">
                                          <p:stCondLst>
                                            <p:cond delay="0"/>
                                          </p:stCondLst>
                                        </p:cTn>
                                        <p:tgtEl>
                                          <p:spTgt spid="190"/>
                                        </p:tgtEl>
                                        <p:attrNameLst>
                                          <p:attrName>style.visibility</p:attrName>
                                        </p:attrNameLst>
                                      </p:cBhvr>
                                      <p:to>
                                        <p:strVal val="visible"/>
                                      </p:to>
                                    </p:set>
                                    <p:animEffect transition="in" filter="fade">
                                      <p:cBhvr>
                                        <p:cTn id="47" dur="500"/>
                                        <p:tgtEl>
                                          <p:spTgt spid="190"/>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191"/>
                                        </p:tgtEl>
                                        <p:attrNameLst>
                                          <p:attrName>style.visibility</p:attrName>
                                        </p:attrNameLst>
                                      </p:cBhvr>
                                      <p:to>
                                        <p:strVal val="visible"/>
                                      </p:to>
                                    </p:set>
                                    <p:animEffect transition="in" filter="fade">
                                      <p:cBhvr>
                                        <p:cTn id="50" dur="500"/>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186" grpId="0"/>
      <p:bldP spid="187" grpId="0"/>
      <p:bldP spid="188" grpId="0"/>
      <p:bldP spid="189" grpId="0"/>
      <p:bldP spid="190" grpId="0"/>
      <p:bldP spid="191"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7" name="矩形 3"/>
          <p:cNvSpPr>
            <a:spLocks noChangeArrowheads="1"/>
          </p:cNvSpPr>
          <p:nvPr/>
        </p:nvSpPr>
        <p:spPr bwMode="auto">
          <a:xfrm>
            <a:off x="1145443" y="200077"/>
            <a:ext cx="1467050" cy="477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spcBef>
                <a:spcPct val="0"/>
              </a:spcBef>
              <a:buNone/>
            </a:pPr>
            <a:r>
              <a:rPr lang="zh-CN" altLang="en-US" sz="2500" b="1" dirty="0">
                <a:solidFill>
                  <a:srgbClr val="0067B4"/>
                </a:solidFill>
                <a:latin typeface="Arial" panose="020B0604020202020204" pitchFamily="34" charset="0"/>
                <a:cs typeface="Arial" panose="020B0604020202020204" pitchFamily="34" charset="0"/>
              </a:rPr>
              <a:t>增加缓存</a:t>
            </a:r>
          </a:p>
        </p:txBody>
      </p:sp>
      <p:grpSp>
        <p:nvGrpSpPr>
          <p:cNvPr id="88" name="组合 87"/>
          <p:cNvGrpSpPr/>
          <p:nvPr/>
        </p:nvGrpSpPr>
        <p:grpSpPr>
          <a:xfrm>
            <a:off x="575653" y="254869"/>
            <a:ext cx="263341" cy="395013"/>
            <a:chOff x="5284519" y="1508166"/>
            <a:chExt cx="213756" cy="427512"/>
          </a:xfrm>
        </p:grpSpPr>
        <p:cxnSp>
          <p:nvCxnSpPr>
            <p:cNvPr id="89" name="直接连接符 88"/>
            <p:cNvCxnSpPr/>
            <p:nvPr/>
          </p:nvCxnSpPr>
          <p:spPr>
            <a:xfrm>
              <a:off x="5284519" y="1508166"/>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5284519" y="1721922"/>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a:off x="1081790" y="743744"/>
            <a:ext cx="8063798" cy="0"/>
          </a:xfrm>
          <a:prstGeom prst="line">
            <a:avLst/>
          </a:prstGeom>
          <a:ln w="12700">
            <a:solidFill>
              <a:srgbClr val="0067B4"/>
            </a:solidFill>
          </a:ln>
        </p:spPr>
        <p:style>
          <a:lnRef idx="1">
            <a:schemeClr val="accent1"/>
          </a:lnRef>
          <a:fillRef idx="0">
            <a:schemeClr val="accent1"/>
          </a:fillRef>
          <a:effectRef idx="0">
            <a:schemeClr val="accent1"/>
          </a:effectRef>
          <a:fontRef idx="minor">
            <a:schemeClr val="tx1"/>
          </a:fontRef>
        </p:style>
      </p:cxnSp>
      <p:sp>
        <p:nvSpPr>
          <p:cNvPr id="11" name="Freeform 6"/>
          <p:cNvSpPr>
            <a:spLocks/>
          </p:cNvSpPr>
          <p:nvPr/>
        </p:nvSpPr>
        <p:spPr bwMode="auto">
          <a:xfrm>
            <a:off x="838994" y="1236735"/>
            <a:ext cx="7585018" cy="514509"/>
          </a:xfrm>
          <a:custGeom>
            <a:avLst/>
            <a:gdLst>
              <a:gd name="T0" fmla="*/ 75 w 12630"/>
              <a:gd name="T1" fmla="*/ 0 h 856"/>
              <a:gd name="T2" fmla="*/ 12555 w 12630"/>
              <a:gd name="T3" fmla="*/ 0 h 856"/>
              <a:gd name="T4" fmla="*/ 12630 w 12630"/>
              <a:gd name="T5" fmla="*/ 94 h 856"/>
              <a:gd name="T6" fmla="*/ 12630 w 12630"/>
              <a:gd name="T7" fmla="*/ 763 h 856"/>
              <a:gd name="T8" fmla="*/ 12555 w 12630"/>
              <a:gd name="T9" fmla="*/ 856 h 856"/>
              <a:gd name="T10" fmla="*/ 75 w 12630"/>
              <a:gd name="T11" fmla="*/ 856 h 856"/>
              <a:gd name="T12" fmla="*/ 0 w 12630"/>
              <a:gd name="T13" fmla="*/ 763 h 856"/>
              <a:gd name="T14" fmla="*/ 0 w 12630"/>
              <a:gd name="T15" fmla="*/ 94 h 856"/>
              <a:gd name="T16" fmla="*/ 75 w 12630"/>
              <a:gd name="T17" fmla="*/ 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30" h="856">
                <a:moveTo>
                  <a:pt x="75" y="0"/>
                </a:moveTo>
                <a:lnTo>
                  <a:pt x="12555" y="0"/>
                </a:lnTo>
                <a:cubicBezTo>
                  <a:pt x="12597" y="0"/>
                  <a:pt x="12630" y="43"/>
                  <a:pt x="12630" y="94"/>
                </a:cubicBezTo>
                <a:lnTo>
                  <a:pt x="12630" y="763"/>
                </a:lnTo>
                <a:cubicBezTo>
                  <a:pt x="12630" y="814"/>
                  <a:pt x="12597" y="856"/>
                  <a:pt x="12555" y="856"/>
                </a:cubicBezTo>
                <a:lnTo>
                  <a:pt x="75" y="856"/>
                </a:lnTo>
                <a:cubicBezTo>
                  <a:pt x="34" y="856"/>
                  <a:pt x="0" y="814"/>
                  <a:pt x="0" y="763"/>
                </a:cubicBezTo>
                <a:lnTo>
                  <a:pt x="0" y="94"/>
                </a:lnTo>
                <a:cubicBezTo>
                  <a:pt x="0" y="43"/>
                  <a:pt x="34" y="0"/>
                  <a:pt x="75" y="0"/>
                </a:cubicBezTo>
                <a:close/>
              </a:path>
            </a:pathLst>
          </a:custGeom>
          <a:solidFill>
            <a:srgbClr val="484849">
              <a:lumMod val="20000"/>
              <a:lumOff val="80000"/>
            </a:srgbClr>
          </a:solidFill>
          <a:ln w="10" cap="flat">
            <a:solidFill>
              <a:srgbClr val="484849">
                <a:lumMod val="40000"/>
                <a:lumOff val="60000"/>
              </a:srgbClr>
            </a:solidFill>
            <a:prstDash val="solid"/>
            <a:miter lim="800000"/>
            <a:headEnd/>
            <a:tailEnd/>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2" name="Freeform 7"/>
          <p:cNvSpPr>
            <a:spLocks/>
          </p:cNvSpPr>
          <p:nvPr/>
        </p:nvSpPr>
        <p:spPr bwMode="auto">
          <a:xfrm>
            <a:off x="838994" y="2218113"/>
            <a:ext cx="7585018" cy="514509"/>
          </a:xfrm>
          <a:custGeom>
            <a:avLst/>
            <a:gdLst>
              <a:gd name="T0" fmla="*/ 75 w 12630"/>
              <a:gd name="T1" fmla="*/ 0 h 856"/>
              <a:gd name="T2" fmla="*/ 12555 w 12630"/>
              <a:gd name="T3" fmla="*/ 0 h 856"/>
              <a:gd name="T4" fmla="*/ 12630 w 12630"/>
              <a:gd name="T5" fmla="*/ 94 h 856"/>
              <a:gd name="T6" fmla="*/ 12630 w 12630"/>
              <a:gd name="T7" fmla="*/ 763 h 856"/>
              <a:gd name="T8" fmla="*/ 12555 w 12630"/>
              <a:gd name="T9" fmla="*/ 856 h 856"/>
              <a:gd name="T10" fmla="*/ 75 w 12630"/>
              <a:gd name="T11" fmla="*/ 856 h 856"/>
              <a:gd name="T12" fmla="*/ 0 w 12630"/>
              <a:gd name="T13" fmla="*/ 763 h 856"/>
              <a:gd name="T14" fmla="*/ 0 w 12630"/>
              <a:gd name="T15" fmla="*/ 94 h 856"/>
              <a:gd name="T16" fmla="*/ 75 w 12630"/>
              <a:gd name="T17" fmla="*/ 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30" h="856">
                <a:moveTo>
                  <a:pt x="75" y="0"/>
                </a:moveTo>
                <a:lnTo>
                  <a:pt x="12555" y="0"/>
                </a:lnTo>
                <a:cubicBezTo>
                  <a:pt x="12597" y="0"/>
                  <a:pt x="12630" y="42"/>
                  <a:pt x="12630" y="94"/>
                </a:cubicBezTo>
                <a:lnTo>
                  <a:pt x="12630" y="763"/>
                </a:lnTo>
                <a:cubicBezTo>
                  <a:pt x="12630" y="814"/>
                  <a:pt x="12597" y="856"/>
                  <a:pt x="12555" y="856"/>
                </a:cubicBezTo>
                <a:lnTo>
                  <a:pt x="75" y="856"/>
                </a:lnTo>
                <a:cubicBezTo>
                  <a:pt x="34" y="856"/>
                  <a:pt x="0" y="814"/>
                  <a:pt x="0" y="763"/>
                </a:cubicBezTo>
                <a:lnTo>
                  <a:pt x="0" y="94"/>
                </a:lnTo>
                <a:cubicBezTo>
                  <a:pt x="0" y="42"/>
                  <a:pt x="34" y="0"/>
                  <a:pt x="75" y="0"/>
                </a:cubicBezTo>
                <a:close/>
              </a:path>
            </a:pathLst>
          </a:custGeom>
          <a:solidFill>
            <a:srgbClr val="484849">
              <a:lumMod val="20000"/>
              <a:lumOff val="80000"/>
            </a:srgbClr>
          </a:solidFill>
          <a:ln w="10" cap="flat">
            <a:solidFill>
              <a:srgbClr val="484849">
                <a:lumMod val="40000"/>
                <a:lumOff val="60000"/>
              </a:srgbClr>
            </a:solidFill>
            <a:prstDash val="solid"/>
            <a:miter lim="800000"/>
            <a:headEnd/>
            <a:tailEnd/>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3" name="Freeform 8"/>
          <p:cNvSpPr>
            <a:spLocks/>
          </p:cNvSpPr>
          <p:nvPr/>
        </p:nvSpPr>
        <p:spPr bwMode="auto">
          <a:xfrm>
            <a:off x="838994" y="3157806"/>
            <a:ext cx="7585018" cy="514509"/>
          </a:xfrm>
          <a:custGeom>
            <a:avLst/>
            <a:gdLst>
              <a:gd name="T0" fmla="*/ 75 w 12630"/>
              <a:gd name="T1" fmla="*/ 0 h 856"/>
              <a:gd name="T2" fmla="*/ 12555 w 12630"/>
              <a:gd name="T3" fmla="*/ 0 h 856"/>
              <a:gd name="T4" fmla="*/ 12630 w 12630"/>
              <a:gd name="T5" fmla="*/ 93 h 856"/>
              <a:gd name="T6" fmla="*/ 12630 w 12630"/>
              <a:gd name="T7" fmla="*/ 762 h 856"/>
              <a:gd name="T8" fmla="*/ 12555 w 12630"/>
              <a:gd name="T9" fmla="*/ 856 h 856"/>
              <a:gd name="T10" fmla="*/ 75 w 12630"/>
              <a:gd name="T11" fmla="*/ 856 h 856"/>
              <a:gd name="T12" fmla="*/ 0 w 12630"/>
              <a:gd name="T13" fmla="*/ 762 h 856"/>
              <a:gd name="T14" fmla="*/ 0 w 12630"/>
              <a:gd name="T15" fmla="*/ 93 h 856"/>
              <a:gd name="T16" fmla="*/ 75 w 12630"/>
              <a:gd name="T17" fmla="*/ 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30" h="856">
                <a:moveTo>
                  <a:pt x="75" y="0"/>
                </a:moveTo>
                <a:lnTo>
                  <a:pt x="12555" y="0"/>
                </a:lnTo>
                <a:cubicBezTo>
                  <a:pt x="12597" y="0"/>
                  <a:pt x="12630" y="42"/>
                  <a:pt x="12630" y="93"/>
                </a:cubicBezTo>
                <a:lnTo>
                  <a:pt x="12630" y="762"/>
                </a:lnTo>
                <a:cubicBezTo>
                  <a:pt x="12630" y="814"/>
                  <a:pt x="12597" y="856"/>
                  <a:pt x="12555" y="856"/>
                </a:cubicBezTo>
                <a:lnTo>
                  <a:pt x="75" y="856"/>
                </a:lnTo>
                <a:cubicBezTo>
                  <a:pt x="34" y="856"/>
                  <a:pt x="0" y="814"/>
                  <a:pt x="0" y="762"/>
                </a:cubicBezTo>
                <a:lnTo>
                  <a:pt x="0" y="93"/>
                </a:lnTo>
                <a:cubicBezTo>
                  <a:pt x="0" y="42"/>
                  <a:pt x="34" y="0"/>
                  <a:pt x="75" y="0"/>
                </a:cubicBezTo>
                <a:close/>
              </a:path>
            </a:pathLst>
          </a:custGeom>
          <a:solidFill>
            <a:srgbClr val="484849">
              <a:lumMod val="20000"/>
              <a:lumOff val="80000"/>
            </a:srgbClr>
          </a:solidFill>
          <a:ln w="10" cap="flat">
            <a:solidFill>
              <a:srgbClr val="484849">
                <a:lumMod val="40000"/>
                <a:lumOff val="60000"/>
              </a:srgbClr>
            </a:solidFill>
            <a:prstDash val="solid"/>
            <a:miter lim="800000"/>
            <a:headEnd/>
            <a:tailEnd/>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4" name="Freeform 9"/>
          <p:cNvSpPr>
            <a:spLocks/>
          </p:cNvSpPr>
          <p:nvPr/>
        </p:nvSpPr>
        <p:spPr bwMode="auto">
          <a:xfrm>
            <a:off x="901576" y="3966490"/>
            <a:ext cx="7522436" cy="630352"/>
          </a:xfrm>
          <a:custGeom>
            <a:avLst/>
            <a:gdLst>
              <a:gd name="T0" fmla="*/ 75 w 12630"/>
              <a:gd name="T1" fmla="*/ 0 h 856"/>
              <a:gd name="T2" fmla="*/ 12555 w 12630"/>
              <a:gd name="T3" fmla="*/ 0 h 856"/>
              <a:gd name="T4" fmla="*/ 12630 w 12630"/>
              <a:gd name="T5" fmla="*/ 93 h 856"/>
              <a:gd name="T6" fmla="*/ 12630 w 12630"/>
              <a:gd name="T7" fmla="*/ 762 h 856"/>
              <a:gd name="T8" fmla="*/ 12555 w 12630"/>
              <a:gd name="T9" fmla="*/ 856 h 856"/>
              <a:gd name="T10" fmla="*/ 75 w 12630"/>
              <a:gd name="T11" fmla="*/ 856 h 856"/>
              <a:gd name="T12" fmla="*/ 0 w 12630"/>
              <a:gd name="T13" fmla="*/ 762 h 856"/>
              <a:gd name="T14" fmla="*/ 0 w 12630"/>
              <a:gd name="T15" fmla="*/ 93 h 856"/>
              <a:gd name="T16" fmla="*/ 75 w 12630"/>
              <a:gd name="T17" fmla="*/ 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30" h="856">
                <a:moveTo>
                  <a:pt x="75" y="0"/>
                </a:moveTo>
                <a:lnTo>
                  <a:pt x="12555" y="0"/>
                </a:lnTo>
                <a:cubicBezTo>
                  <a:pt x="12597" y="0"/>
                  <a:pt x="12630" y="42"/>
                  <a:pt x="12630" y="93"/>
                </a:cubicBezTo>
                <a:lnTo>
                  <a:pt x="12630" y="762"/>
                </a:lnTo>
                <a:cubicBezTo>
                  <a:pt x="12630" y="814"/>
                  <a:pt x="12597" y="856"/>
                  <a:pt x="12555" y="856"/>
                </a:cubicBezTo>
                <a:lnTo>
                  <a:pt x="75" y="856"/>
                </a:lnTo>
                <a:cubicBezTo>
                  <a:pt x="34" y="856"/>
                  <a:pt x="0" y="814"/>
                  <a:pt x="0" y="762"/>
                </a:cubicBezTo>
                <a:lnTo>
                  <a:pt x="0" y="93"/>
                </a:lnTo>
                <a:cubicBezTo>
                  <a:pt x="0" y="42"/>
                  <a:pt x="34" y="0"/>
                  <a:pt x="75" y="0"/>
                </a:cubicBezTo>
                <a:close/>
              </a:path>
            </a:pathLst>
          </a:custGeom>
          <a:solidFill>
            <a:srgbClr val="484849">
              <a:lumMod val="20000"/>
              <a:lumOff val="80000"/>
            </a:srgbClr>
          </a:solidFill>
          <a:ln w="10" cap="flat">
            <a:solidFill>
              <a:srgbClr val="484849">
                <a:lumMod val="40000"/>
                <a:lumOff val="60000"/>
              </a:srgbClr>
            </a:solidFill>
            <a:prstDash val="solid"/>
            <a:miter lim="800000"/>
            <a:headEnd/>
            <a:tailEnd/>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 name="Freeform 10"/>
          <p:cNvSpPr>
            <a:spLocks noEditPoints="1"/>
          </p:cNvSpPr>
          <p:nvPr/>
        </p:nvSpPr>
        <p:spPr bwMode="auto">
          <a:xfrm>
            <a:off x="1372278" y="969952"/>
            <a:ext cx="1401062" cy="1092141"/>
          </a:xfrm>
          <a:custGeom>
            <a:avLst/>
            <a:gdLst>
              <a:gd name="T0" fmla="*/ 2333 w 2333"/>
              <a:gd name="T1" fmla="*/ 0 h 1818"/>
              <a:gd name="T2" fmla="*/ 2333 w 2333"/>
              <a:gd name="T3" fmla="*/ 1364 h 1818"/>
              <a:gd name="T4" fmla="*/ 1166 w 2333"/>
              <a:gd name="T5" fmla="*/ 1818 h 1818"/>
              <a:gd name="T6" fmla="*/ 0 w 2333"/>
              <a:gd name="T7" fmla="*/ 1364 h 1818"/>
              <a:gd name="T8" fmla="*/ 0 w 2333"/>
              <a:gd name="T9" fmla="*/ 0 h 1818"/>
              <a:gd name="T10" fmla="*/ 2333 w 2333"/>
              <a:gd name="T11" fmla="*/ 0 h 1818"/>
              <a:gd name="T12" fmla="*/ 1166 w 2333"/>
              <a:gd name="T13" fmla="*/ 0 h 1818"/>
            </a:gdLst>
            <a:ahLst/>
            <a:cxnLst>
              <a:cxn ang="0">
                <a:pos x="T0" y="T1"/>
              </a:cxn>
              <a:cxn ang="0">
                <a:pos x="T2" y="T3"/>
              </a:cxn>
              <a:cxn ang="0">
                <a:pos x="T4" y="T5"/>
              </a:cxn>
              <a:cxn ang="0">
                <a:pos x="T6" y="T7"/>
              </a:cxn>
              <a:cxn ang="0">
                <a:pos x="T8" y="T9"/>
              </a:cxn>
              <a:cxn ang="0">
                <a:pos x="T10" y="T11"/>
              </a:cxn>
              <a:cxn ang="0">
                <a:pos x="T12" y="T13"/>
              </a:cxn>
            </a:cxnLst>
            <a:rect l="0" t="0" r="r" b="b"/>
            <a:pathLst>
              <a:path w="2333" h="1818">
                <a:moveTo>
                  <a:pt x="2333" y="0"/>
                </a:moveTo>
                <a:lnTo>
                  <a:pt x="2333" y="1364"/>
                </a:lnTo>
                <a:lnTo>
                  <a:pt x="1166" y="1818"/>
                </a:lnTo>
                <a:lnTo>
                  <a:pt x="0" y="1364"/>
                </a:lnTo>
                <a:lnTo>
                  <a:pt x="0" y="0"/>
                </a:lnTo>
                <a:lnTo>
                  <a:pt x="2333" y="0"/>
                </a:lnTo>
                <a:close/>
                <a:moveTo>
                  <a:pt x="1166" y="0"/>
                </a:moveTo>
              </a:path>
            </a:pathLst>
          </a:custGeom>
          <a:solidFill>
            <a:srgbClr val="00B0F0"/>
          </a:solidFill>
          <a:ln>
            <a:noFill/>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6" name="Freeform 11"/>
          <p:cNvSpPr>
            <a:spLocks noEditPoints="1"/>
          </p:cNvSpPr>
          <p:nvPr/>
        </p:nvSpPr>
        <p:spPr bwMode="auto">
          <a:xfrm>
            <a:off x="1372278" y="1942994"/>
            <a:ext cx="1401062" cy="1065939"/>
          </a:xfrm>
          <a:custGeom>
            <a:avLst/>
            <a:gdLst>
              <a:gd name="T0" fmla="*/ 2333 w 2333"/>
              <a:gd name="T1" fmla="*/ 0 h 1775"/>
              <a:gd name="T2" fmla="*/ 2333 w 2333"/>
              <a:gd name="T3" fmla="*/ 1331 h 1775"/>
              <a:gd name="T4" fmla="*/ 1166 w 2333"/>
              <a:gd name="T5" fmla="*/ 1775 h 1775"/>
              <a:gd name="T6" fmla="*/ 0 w 2333"/>
              <a:gd name="T7" fmla="*/ 1331 h 1775"/>
              <a:gd name="T8" fmla="*/ 0 w 2333"/>
              <a:gd name="T9" fmla="*/ 0 h 1775"/>
              <a:gd name="T10" fmla="*/ 1166 w 2333"/>
              <a:gd name="T11" fmla="*/ 444 h 1775"/>
              <a:gd name="T12" fmla="*/ 2333 w 2333"/>
              <a:gd name="T13" fmla="*/ 0 h 1775"/>
              <a:gd name="T14" fmla="*/ 1750 w 2333"/>
              <a:gd name="T15" fmla="*/ 222 h 17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3" h="1775">
                <a:moveTo>
                  <a:pt x="2333" y="0"/>
                </a:moveTo>
                <a:lnTo>
                  <a:pt x="2333" y="1331"/>
                </a:lnTo>
                <a:lnTo>
                  <a:pt x="1166" y="1775"/>
                </a:lnTo>
                <a:lnTo>
                  <a:pt x="0" y="1331"/>
                </a:lnTo>
                <a:lnTo>
                  <a:pt x="0" y="0"/>
                </a:lnTo>
                <a:lnTo>
                  <a:pt x="1166" y="444"/>
                </a:lnTo>
                <a:lnTo>
                  <a:pt x="2333" y="0"/>
                </a:lnTo>
                <a:close/>
                <a:moveTo>
                  <a:pt x="1750" y="222"/>
                </a:moveTo>
              </a:path>
            </a:pathLst>
          </a:custGeom>
          <a:solidFill>
            <a:srgbClr val="009BD2"/>
          </a:solidFill>
          <a:ln>
            <a:noFill/>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7" name="Freeform 12"/>
          <p:cNvSpPr>
            <a:spLocks noEditPoints="1"/>
          </p:cNvSpPr>
          <p:nvPr/>
        </p:nvSpPr>
        <p:spPr bwMode="auto">
          <a:xfrm>
            <a:off x="1372278" y="2874350"/>
            <a:ext cx="1401062" cy="1065939"/>
          </a:xfrm>
          <a:custGeom>
            <a:avLst/>
            <a:gdLst>
              <a:gd name="T0" fmla="*/ 2333 w 2333"/>
              <a:gd name="T1" fmla="*/ 0 h 1775"/>
              <a:gd name="T2" fmla="*/ 2333 w 2333"/>
              <a:gd name="T3" fmla="*/ 1331 h 1775"/>
              <a:gd name="T4" fmla="*/ 1166 w 2333"/>
              <a:gd name="T5" fmla="*/ 1775 h 1775"/>
              <a:gd name="T6" fmla="*/ 0 w 2333"/>
              <a:gd name="T7" fmla="*/ 1331 h 1775"/>
              <a:gd name="T8" fmla="*/ 0 w 2333"/>
              <a:gd name="T9" fmla="*/ 0 h 1775"/>
              <a:gd name="T10" fmla="*/ 1166 w 2333"/>
              <a:gd name="T11" fmla="*/ 444 h 1775"/>
              <a:gd name="T12" fmla="*/ 2333 w 2333"/>
              <a:gd name="T13" fmla="*/ 0 h 1775"/>
              <a:gd name="T14" fmla="*/ 1750 w 2333"/>
              <a:gd name="T15" fmla="*/ 222 h 17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3" h="1775">
                <a:moveTo>
                  <a:pt x="2333" y="0"/>
                </a:moveTo>
                <a:lnTo>
                  <a:pt x="2333" y="1331"/>
                </a:lnTo>
                <a:lnTo>
                  <a:pt x="1166" y="1775"/>
                </a:lnTo>
                <a:lnTo>
                  <a:pt x="0" y="1331"/>
                </a:lnTo>
                <a:lnTo>
                  <a:pt x="0" y="0"/>
                </a:lnTo>
                <a:lnTo>
                  <a:pt x="1166" y="444"/>
                </a:lnTo>
                <a:lnTo>
                  <a:pt x="2333" y="0"/>
                </a:lnTo>
                <a:close/>
                <a:moveTo>
                  <a:pt x="1750" y="222"/>
                </a:moveTo>
              </a:path>
            </a:pathLst>
          </a:custGeom>
          <a:solidFill>
            <a:srgbClr val="0282D0"/>
          </a:solidFill>
          <a:ln>
            <a:noFill/>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8" name="Freeform 13"/>
          <p:cNvSpPr>
            <a:spLocks noEditPoints="1"/>
          </p:cNvSpPr>
          <p:nvPr/>
        </p:nvSpPr>
        <p:spPr bwMode="auto">
          <a:xfrm>
            <a:off x="1372278" y="3793797"/>
            <a:ext cx="1401062" cy="1064747"/>
          </a:xfrm>
          <a:custGeom>
            <a:avLst/>
            <a:gdLst>
              <a:gd name="T0" fmla="*/ 2333 w 2333"/>
              <a:gd name="T1" fmla="*/ 0 h 1774"/>
              <a:gd name="T2" fmla="*/ 2333 w 2333"/>
              <a:gd name="T3" fmla="*/ 1331 h 1774"/>
              <a:gd name="T4" fmla="*/ 1166 w 2333"/>
              <a:gd name="T5" fmla="*/ 1774 h 1774"/>
              <a:gd name="T6" fmla="*/ 0 w 2333"/>
              <a:gd name="T7" fmla="*/ 1331 h 1774"/>
              <a:gd name="T8" fmla="*/ 0 w 2333"/>
              <a:gd name="T9" fmla="*/ 0 h 1774"/>
              <a:gd name="T10" fmla="*/ 1166 w 2333"/>
              <a:gd name="T11" fmla="*/ 443 h 1774"/>
              <a:gd name="T12" fmla="*/ 2333 w 2333"/>
              <a:gd name="T13" fmla="*/ 0 h 1774"/>
              <a:gd name="T14" fmla="*/ 1750 w 2333"/>
              <a:gd name="T15" fmla="*/ 221 h 17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3" h="1774">
                <a:moveTo>
                  <a:pt x="2333" y="0"/>
                </a:moveTo>
                <a:lnTo>
                  <a:pt x="2333" y="1331"/>
                </a:lnTo>
                <a:lnTo>
                  <a:pt x="1166" y="1774"/>
                </a:lnTo>
                <a:lnTo>
                  <a:pt x="0" y="1331"/>
                </a:lnTo>
                <a:lnTo>
                  <a:pt x="0" y="0"/>
                </a:lnTo>
                <a:lnTo>
                  <a:pt x="1166" y="443"/>
                </a:lnTo>
                <a:lnTo>
                  <a:pt x="2333" y="0"/>
                </a:lnTo>
                <a:close/>
                <a:moveTo>
                  <a:pt x="1750" y="221"/>
                </a:moveTo>
              </a:path>
            </a:pathLst>
          </a:custGeom>
          <a:solidFill>
            <a:srgbClr val="0067B4"/>
          </a:solidFill>
          <a:ln>
            <a:noFill/>
          </a:ln>
        </p:spPr>
        <p:txBody>
          <a:bodyPr vert="horz" wrap="square" lIns="68571" tIns="34285" rIns="68571" bIns="34285"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9" name="TextBox 18"/>
          <p:cNvSpPr txBox="1"/>
          <p:nvPr/>
        </p:nvSpPr>
        <p:spPr>
          <a:xfrm>
            <a:off x="3091688" y="1251540"/>
            <a:ext cx="5183451" cy="715570"/>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484849"/>
                </a:solidFill>
                <a:effectLst/>
                <a:uLnTx/>
                <a:uFillTx/>
                <a:latin typeface="微软雅黑"/>
                <a:ea typeface="微软雅黑"/>
              </a:rPr>
              <a:t>列表的缓存使用</a:t>
            </a:r>
            <a:r>
              <a:rPr kumimoji="0" lang="en-US" altLang="zh-CN" sz="1400" b="0" i="0" u="none" strike="noStrike" kern="0" cap="none" spc="0" normalizeH="0" baseline="0" noProof="0" dirty="0" err="1">
                <a:ln>
                  <a:noFill/>
                </a:ln>
                <a:solidFill>
                  <a:srgbClr val="484849"/>
                </a:solidFill>
                <a:effectLst/>
                <a:uLnTx/>
                <a:uFillTx/>
                <a:latin typeface="微软雅黑"/>
                <a:ea typeface="微软雅黑"/>
              </a:rPr>
              <a:t>memcached</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，存储的内容分为两部分，第一部分为文章</a:t>
            </a:r>
            <a:r>
              <a:rPr kumimoji="0" lang="en-US" altLang="zh-CN" sz="1400" b="0" i="0" u="none" strike="noStrike" kern="0" cap="none" spc="0" normalizeH="0" baseline="0" noProof="0" dirty="0">
                <a:ln>
                  <a:noFill/>
                </a:ln>
                <a:solidFill>
                  <a:srgbClr val="484849"/>
                </a:solidFill>
                <a:effectLst/>
                <a:uLnTx/>
                <a:uFillTx/>
                <a:latin typeface="微软雅黑"/>
                <a:ea typeface="微软雅黑"/>
              </a:rPr>
              <a:t>id</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的</a:t>
            </a:r>
            <a:r>
              <a:rPr kumimoji="0" lang="en-US" altLang="zh-CN" sz="1400" b="0" i="0" u="none" strike="noStrike" kern="0" cap="none" spc="0" normalizeH="0" baseline="0" noProof="0" dirty="0">
                <a:ln>
                  <a:noFill/>
                </a:ln>
                <a:solidFill>
                  <a:srgbClr val="484849"/>
                </a:solidFill>
                <a:effectLst/>
                <a:uLnTx/>
                <a:uFillTx/>
                <a:latin typeface="微软雅黑"/>
                <a:ea typeface="微软雅黑"/>
              </a:rPr>
              <a:t>list</a:t>
            </a:r>
            <a:r>
              <a:rPr lang="zh-CN" altLang="en-US" sz="1400" b="0" kern="0" dirty="0">
                <a:solidFill>
                  <a:srgbClr val="484849"/>
                </a:solidFill>
                <a:latin typeface="微软雅黑"/>
                <a:ea typeface="微软雅黑"/>
              </a:rPr>
              <a:t>，另一部分是以文章</a:t>
            </a:r>
            <a:r>
              <a:rPr lang="en-US" altLang="zh-CN" sz="1400" b="0" kern="0" dirty="0">
                <a:solidFill>
                  <a:srgbClr val="484849"/>
                </a:solidFill>
                <a:latin typeface="微软雅黑"/>
                <a:ea typeface="微软雅黑"/>
              </a:rPr>
              <a:t>id</a:t>
            </a:r>
            <a:r>
              <a:rPr lang="zh-CN" altLang="en-US" sz="1400" b="0" kern="0" dirty="0">
                <a:solidFill>
                  <a:srgbClr val="484849"/>
                </a:solidFill>
                <a:latin typeface="微软雅黑"/>
                <a:ea typeface="微软雅黑"/>
              </a:rPr>
              <a:t>为</a:t>
            </a:r>
            <a:r>
              <a:rPr lang="en-US" altLang="zh-CN" sz="1400" b="0" kern="0" dirty="0">
                <a:solidFill>
                  <a:srgbClr val="484849"/>
                </a:solidFill>
                <a:latin typeface="微软雅黑"/>
                <a:ea typeface="微软雅黑"/>
              </a:rPr>
              <a:t>key</a:t>
            </a:r>
            <a:r>
              <a:rPr lang="zh-CN" altLang="en-US" sz="1400" b="0" kern="0" dirty="0">
                <a:solidFill>
                  <a:srgbClr val="484849"/>
                </a:solidFill>
                <a:latin typeface="微软雅黑"/>
                <a:ea typeface="微软雅黑"/>
              </a:rPr>
              <a:t>，文章内容为</a:t>
            </a:r>
            <a:r>
              <a:rPr lang="en-US" altLang="zh-CN" sz="1400" b="0" kern="0" dirty="0">
                <a:solidFill>
                  <a:srgbClr val="484849"/>
                </a:solidFill>
                <a:latin typeface="微软雅黑"/>
                <a:ea typeface="微软雅黑"/>
              </a:rPr>
              <a:t>value</a:t>
            </a:r>
            <a:r>
              <a:rPr lang="zh-CN" altLang="en-US" sz="1400" b="0" kern="0" dirty="0">
                <a:solidFill>
                  <a:srgbClr val="484849"/>
                </a:solidFill>
                <a:latin typeface="微软雅黑"/>
                <a:ea typeface="微软雅黑"/>
              </a:rPr>
              <a:t>的缓存。</a:t>
            </a:r>
            <a:endParaRPr kumimoji="0" lang="zh-CN" altLang="en-US" sz="1400" b="0" i="0" u="none" strike="noStrike" kern="0" cap="none" spc="0" normalizeH="0" baseline="0" noProof="0" dirty="0">
              <a:ln>
                <a:noFill/>
              </a:ln>
              <a:solidFill>
                <a:srgbClr val="484849"/>
              </a:solidFill>
              <a:effectLst/>
              <a:uLnTx/>
              <a:uFillTx/>
              <a:latin typeface="微软雅黑"/>
              <a:ea typeface="微软雅黑"/>
            </a:endParaRPr>
          </a:p>
        </p:txBody>
      </p:sp>
      <p:sp>
        <p:nvSpPr>
          <p:cNvPr id="20" name="TextBox 19"/>
          <p:cNvSpPr txBox="1"/>
          <p:nvPr/>
        </p:nvSpPr>
        <p:spPr>
          <a:xfrm>
            <a:off x="1485884" y="1200944"/>
            <a:ext cx="1173849" cy="315461"/>
          </a:xfrm>
          <a:prstGeom prst="rect">
            <a:avLst/>
          </a:prstGeom>
          <a:noFill/>
        </p:spPr>
        <p:txBody>
          <a:bodyPr wrap="square" lIns="68571" tIns="34285" rIns="68571" bIns="34285"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zh-CN" altLang="en-US" sz="1600" b="0" kern="0" noProof="0" dirty="0">
                <a:solidFill>
                  <a:srgbClr val="FFFFFF"/>
                </a:solidFill>
                <a:latin typeface="微软雅黑"/>
                <a:ea typeface="微软雅黑"/>
              </a:rPr>
              <a:t>列表缓存</a:t>
            </a:r>
            <a:endParaRPr kumimoji="0" lang="en-US" altLang="zh-CN" sz="1600" b="0" i="0" u="none" strike="noStrike" kern="0" cap="none" spc="0" normalizeH="0" baseline="0" noProof="0" dirty="0">
              <a:ln>
                <a:noFill/>
              </a:ln>
              <a:solidFill>
                <a:srgbClr val="FFFFFF"/>
              </a:solidFill>
              <a:effectLst/>
              <a:uLnTx/>
              <a:uFillTx/>
              <a:latin typeface="微软雅黑"/>
              <a:ea typeface="微软雅黑"/>
            </a:endParaRPr>
          </a:p>
        </p:txBody>
      </p:sp>
      <p:sp>
        <p:nvSpPr>
          <p:cNvPr id="21" name="TextBox 20"/>
          <p:cNvSpPr txBox="1"/>
          <p:nvPr/>
        </p:nvSpPr>
        <p:spPr>
          <a:xfrm>
            <a:off x="1485884" y="2267744"/>
            <a:ext cx="1173849" cy="315461"/>
          </a:xfrm>
          <a:prstGeom prst="rect">
            <a:avLst/>
          </a:prstGeom>
          <a:noFill/>
        </p:spPr>
        <p:txBody>
          <a:bodyPr wrap="square" lIns="68571" tIns="34285" rIns="68571" bIns="34285"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rgbClr val="FFFFFF"/>
                </a:solidFill>
                <a:effectLst/>
                <a:uLnTx/>
                <a:uFillTx/>
                <a:latin typeface="微软雅黑"/>
                <a:ea typeface="微软雅黑"/>
              </a:rPr>
              <a:t>文章缓存</a:t>
            </a:r>
            <a:endParaRPr kumimoji="0" lang="en-US" altLang="zh-CN" sz="1600" b="0" i="0" u="none" strike="noStrike" kern="0" cap="none" spc="0" normalizeH="0" baseline="0" noProof="0" dirty="0">
              <a:ln>
                <a:noFill/>
              </a:ln>
              <a:solidFill>
                <a:srgbClr val="FFFFFF"/>
              </a:solidFill>
              <a:effectLst/>
              <a:uLnTx/>
              <a:uFillTx/>
              <a:latin typeface="微软雅黑"/>
              <a:ea typeface="微软雅黑"/>
            </a:endParaRPr>
          </a:p>
        </p:txBody>
      </p:sp>
      <p:sp>
        <p:nvSpPr>
          <p:cNvPr id="22" name="TextBox 21"/>
          <p:cNvSpPr txBox="1"/>
          <p:nvPr/>
        </p:nvSpPr>
        <p:spPr>
          <a:xfrm>
            <a:off x="1485884" y="3288003"/>
            <a:ext cx="1173849" cy="315461"/>
          </a:xfrm>
          <a:prstGeom prst="rect">
            <a:avLst/>
          </a:prstGeom>
          <a:noFill/>
        </p:spPr>
        <p:txBody>
          <a:bodyPr wrap="square" lIns="68571" tIns="34285" rIns="68571" bIns="34285"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rgbClr val="FFFFFF"/>
                </a:solidFill>
                <a:effectLst/>
                <a:uLnTx/>
                <a:uFillTx/>
                <a:latin typeface="微软雅黑"/>
                <a:ea typeface="微软雅黑"/>
              </a:rPr>
              <a:t>弹幕缓存</a:t>
            </a:r>
            <a:endParaRPr kumimoji="0" lang="en-US" altLang="zh-CN" sz="1600" b="0" i="0" u="none" strike="noStrike" kern="0" cap="none" spc="0" normalizeH="0" baseline="0" noProof="0" dirty="0">
              <a:ln>
                <a:noFill/>
              </a:ln>
              <a:solidFill>
                <a:srgbClr val="FFFFFF"/>
              </a:solidFill>
              <a:effectLst/>
              <a:uLnTx/>
              <a:uFillTx/>
              <a:latin typeface="微软雅黑"/>
              <a:ea typeface="微软雅黑"/>
            </a:endParaRPr>
          </a:p>
        </p:txBody>
      </p:sp>
      <p:sp>
        <p:nvSpPr>
          <p:cNvPr id="23" name="TextBox 22"/>
          <p:cNvSpPr txBox="1"/>
          <p:nvPr/>
        </p:nvSpPr>
        <p:spPr>
          <a:xfrm>
            <a:off x="1485884" y="4096544"/>
            <a:ext cx="1173849" cy="561682"/>
          </a:xfrm>
          <a:prstGeom prst="rect">
            <a:avLst/>
          </a:prstGeom>
          <a:noFill/>
        </p:spPr>
        <p:txBody>
          <a:bodyPr wrap="square" lIns="68571" tIns="34285" rIns="68571" bIns="34285"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0" i="0" u="none" strike="noStrike" kern="0" cap="none" spc="0" normalizeH="0" baseline="0" noProof="0" dirty="0">
                <a:ln>
                  <a:noFill/>
                </a:ln>
                <a:solidFill>
                  <a:srgbClr val="FFFFFF"/>
                </a:solidFill>
                <a:effectLst/>
                <a:uLnTx/>
                <a:uFillTx/>
                <a:latin typeface="微软雅黑"/>
                <a:ea typeface="微软雅黑"/>
              </a:rPr>
              <a:t>点赞浏览量缓存</a:t>
            </a:r>
            <a:endParaRPr kumimoji="0" lang="en-US" altLang="zh-CN" sz="1600" b="0" i="0" u="none" strike="noStrike" kern="0" cap="none" spc="0" normalizeH="0" baseline="0" noProof="0" dirty="0">
              <a:ln>
                <a:noFill/>
              </a:ln>
              <a:solidFill>
                <a:srgbClr val="FFFFFF"/>
              </a:solidFill>
              <a:effectLst/>
              <a:uLnTx/>
              <a:uFillTx/>
              <a:latin typeface="微软雅黑"/>
              <a:ea typeface="微软雅黑"/>
            </a:endParaRPr>
          </a:p>
        </p:txBody>
      </p:sp>
      <p:sp>
        <p:nvSpPr>
          <p:cNvPr id="24" name="TextBox 23"/>
          <p:cNvSpPr txBox="1"/>
          <p:nvPr/>
        </p:nvSpPr>
        <p:spPr>
          <a:xfrm>
            <a:off x="3091688" y="2244721"/>
            <a:ext cx="5183451" cy="500127"/>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484849"/>
                </a:solidFill>
                <a:effectLst/>
                <a:uLnTx/>
                <a:uFillTx/>
                <a:latin typeface="微软雅黑"/>
                <a:ea typeface="微软雅黑"/>
              </a:rPr>
              <a:t>每次请求文章详情页就先读取缓存，如果缓存不存在则再查询</a:t>
            </a:r>
            <a:r>
              <a:rPr kumimoji="0" lang="en-US" altLang="zh-CN" sz="1400" b="0" i="0" u="none" strike="noStrike" kern="0" cap="none" spc="0" normalizeH="0" baseline="0" noProof="0" dirty="0" err="1">
                <a:ln>
                  <a:noFill/>
                </a:ln>
                <a:solidFill>
                  <a:srgbClr val="484849"/>
                </a:solidFill>
                <a:effectLst/>
                <a:uLnTx/>
                <a:uFillTx/>
                <a:latin typeface="微软雅黑"/>
                <a:ea typeface="微软雅黑"/>
              </a:rPr>
              <a:t>db</a:t>
            </a:r>
            <a:r>
              <a:rPr lang="zh-CN" altLang="en-US" sz="1400" b="0" kern="0" dirty="0">
                <a:solidFill>
                  <a:srgbClr val="484849"/>
                </a:solidFill>
                <a:latin typeface="微软雅黑"/>
                <a:ea typeface="微软雅黑"/>
              </a:rPr>
              <a:t>，</a:t>
            </a:r>
            <a:r>
              <a:rPr lang="en-US" altLang="zh-CN" sz="1400" b="0" kern="0" dirty="0" err="1">
                <a:solidFill>
                  <a:srgbClr val="484849"/>
                </a:solidFill>
                <a:latin typeface="微软雅黑"/>
                <a:ea typeface="微软雅黑"/>
              </a:rPr>
              <a:t>db</a:t>
            </a:r>
            <a:r>
              <a:rPr lang="zh-CN" altLang="en-US" sz="1400" b="0" kern="0" dirty="0">
                <a:solidFill>
                  <a:srgbClr val="484849"/>
                </a:solidFill>
                <a:latin typeface="微软雅黑"/>
                <a:ea typeface="微软雅黑"/>
              </a:rPr>
              <a:t>返回结果写入缓存。</a:t>
            </a:r>
            <a:endParaRPr kumimoji="0" lang="zh-CN" altLang="en-US" sz="1400" b="0" i="0" u="none" strike="noStrike" kern="0" cap="none" spc="0" normalizeH="0" baseline="0" noProof="0" dirty="0">
              <a:ln>
                <a:noFill/>
              </a:ln>
              <a:solidFill>
                <a:srgbClr val="484849"/>
              </a:solidFill>
              <a:effectLst/>
              <a:uLnTx/>
              <a:uFillTx/>
              <a:latin typeface="微软雅黑"/>
              <a:ea typeface="微软雅黑"/>
            </a:endParaRPr>
          </a:p>
        </p:txBody>
      </p:sp>
      <p:sp>
        <p:nvSpPr>
          <p:cNvPr id="25" name="TextBox 24"/>
          <p:cNvSpPr txBox="1"/>
          <p:nvPr/>
        </p:nvSpPr>
        <p:spPr>
          <a:xfrm>
            <a:off x="3091688" y="3186708"/>
            <a:ext cx="5183451" cy="500127"/>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484849"/>
                </a:solidFill>
                <a:effectLst/>
                <a:uLnTx/>
                <a:uFillTx/>
                <a:latin typeface="微软雅黑"/>
                <a:ea typeface="微软雅黑"/>
              </a:rPr>
              <a:t>弹幕的缓存使用的是</a:t>
            </a:r>
            <a:r>
              <a:rPr kumimoji="0" lang="en-US" altLang="zh-CN" sz="1400" b="0" i="0" u="none" strike="noStrike" kern="0" cap="none" spc="0" normalizeH="0" baseline="0" noProof="0" dirty="0" err="1">
                <a:ln>
                  <a:noFill/>
                </a:ln>
                <a:solidFill>
                  <a:srgbClr val="484849"/>
                </a:solidFill>
                <a:effectLst/>
                <a:uLnTx/>
                <a:uFillTx/>
                <a:latin typeface="微软雅黑"/>
                <a:ea typeface="微软雅黑"/>
              </a:rPr>
              <a:t>redis</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的集合。当用户发送弹幕，在写入</a:t>
            </a:r>
            <a:r>
              <a:rPr kumimoji="0" lang="en-US" altLang="zh-CN" sz="1400" b="0" i="0" u="none" strike="noStrike" kern="0" cap="none" spc="0" normalizeH="0" baseline="0" noProof="0" dirty="0" err="1">
                <a:ln>
                  <a:noFill/>
                </a:ln>
                <a:solidFill>
                  <a:srgbClr val="484849"/>
                </a:solidFill>
                <a:effectLst/>
                <a:uLnTx/>
                <a:uFillTx/>
                <a:latin typeface="微软雅黑"/>
                <a:ea typeface="微软雅黑"/>
              </a:rPr>
              <a:t>db</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的同时也在缓存中添加该元素。</a:t>
            </a:r>
          </a:p>
        </p:txBody>
      </p:sp>
      <p:sp>
        <p:nvSpPr>
          <p:cNvPr id="26" name="TextBox 25"/>
          <p:cNvSpPr txBox="1"/>
          <p:nvPr/>
        </p:nvSpPr>
        <p:spPr>
          <a:xfrm>
            <a:off x="3038241" y="3933463"/>
            <a:ext cx="5183451" cy="715570"/>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484849"/>
                </a:solidFill>
                <a:effectLst/>
                <a:uLnTx/>
                <a:uFillTx/>
                <a:latin typeface="微软雅黑"/>
                <a:ea typeface="微软雅黑"/>
              </a:rPr>
              <a:t>点赞和缓存都采用相同的缓存机制，类型都为</a:t>
            </a:r>
            <a:r>
              <a:rPr kumimoji="0" lang="en-US" altLang="zh-CN" sz="1400" b="0" i="0" u="none" strike="noStrike" kern="0" cap="none" spc="0" normalizeH="0" baseline="0" noProof="0" dirty="0" err="1">
                <a:ln>
                  <a:noFill/>
                </a:ln>
                <a:solidFill>
                  <a:srgbClr val="484849"/>
                </a:solidFill>
                <a:effectLst/>
                <a:uLnTx/>
                <a:uFillTx/>
                <a:latin typeface="微软雅黑"/>
                <a:ea typeface="微软雅黑"/>
              </a:rPr>
              <a:t>reids</a:t>
            </a:r>
            <a:r>
              <a:rPr kumimoji="0" lang="en-US" altLang="zh-CN" sz="1400" b="0" i="0" u="none" strike="noStrike" kern="0" cap="none" spc="0" normalizeH="0" baseline="0" noProof="0" dirty="0">
                <a:ln>
                  <a:noFill/>
                </a:ln>
                <a:solidFill>
                  <a:srgbClr val="484849"/>
                </a:solidFill>
                <a:effectLst/>
                <a:uLnTx/>
                <a:uFillTx/>
                <a:latin typeface="微软雅黑"/>
                <a:ea typeface="微软雅黑"/>
              </a:rPr>
              <a:t> </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的</a:t>
            </a:r>
            <a:r>
              <a:rPr kumimoji="0" lang="en-US" altLang="zh-CN" sz="1400" b="0" i="0" u="none" strike="noStrike" kern="0" cap="none" spc="0" normalizeH="0" baseline="0" noProof="0" dirty="0">
                <a:ln>
                  <a:noFill/>
                </a:ln>
                <a:solidFill>
                  <a:srgbClr val="484849"/>
                </a:solidFill>
                <a:effectLst/>
                <a:uLnTx/>
                <a:uFillTx/>
                <a:latin typeface="微软雅黑"/>
                <a:ea typeface="微软雅黑"/>
              </a:rPr>
              <a:t>string</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。当用户点赞和浏览时，就将对应的</a:t>
            </a:r>
            <a:r>
              <a:rPr kumimoji="0" lang="en-US" altLang="zh-CN" sz="1400" b="0" i="0" u="none" strike="noStrike" kern="0" cap="none" spc="0" normalizeH="0" baseline="0" noProof="0" dirty="0">
                <a:ln>
                  <a:noFill/>
                </a:ln>
                <a:solidFill>
                  <a:srgbClr val="484849"/>
                </a:solidFill>
                <a:effectLst/>
                <a:uLnTx/>
                <a:uFillTx/>
                <a:latin typeface="微软雅黑"/>
                <a:ea typeface="微软雅黑"/>
              </a:rPr>
              <a:t>key</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调用</a:t>
            </a:r>
            <a:r>
              <a:rPr kumimoji="0" lang="en-US" altLang="zh-CN" sz="1400" b="0" i="0" u="none" strike="noStrike" kern="0" cap="none" spc="0" normalizeH="0" baseline="0" noProof="0" dirty="0" err="1">
                <a:ln>
                  <a:noFill/>
                </a:ln>
                <a:solidFill>
                  <a:srgbClr val="484849"/>
                </a:solidFill>
                <a:effectLst/>
                <a:uLnTx/>
                <a:uFillTx/>
                <a:latin typeface="微软雅黑"/>
                <a:ea typeface="微软雅黑"/>
              </a:rPr>
              <a:t>incr</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进行自增，当</a:t>
            </a:r>
            <a:r>
              <a:rPr lang="zh-CN" altLang="en-US" sz="1400" b="0" kern="0" dirty="0">
                <a:solidFill>
                  <a:srgbClr val="484849"/>
                </a:solidFill>
                <a:latin typeface="微软雅黑"/>
                <a:ea typeface="微软雅黑"/>
              </a:rPr>
              <a:t>值</a:t>
            </a:r>
            <a:r>
              <a:rPr kumimoji="0" lang="en-US" altLang="zh-CN" sz="1400" b="0" i="0" u="none" strike="noStrike" kern="0" cap="none" spc="0" normalizeH="0" baseline="0" noProof="0" dirty="0">
                <a:ln>
                  <a:noFill/>
                </a:ln>
                <a:solidFill>
                  <a:srgbClr val="484849"/>
                </a:solidFill>
                <a:effectLst/>
                <a:uLnTx/>
                <a:uFillTx/>
                <a:latin typeface="微软雅黑"/>
                <a:ea typeface="微软雅黑"/>
              </a:rPr>
              <a:t>%100==0</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时则将缓存刷入</a:t>
            </a:r>
            <a:r>
              <a:rPr kumimoji="0" lang="en-US" altLang="zh-CN" sz="1400" b="0" i="0" u="none" strike="noStrike" kern="0" cap="none" spc="0" normalizeH="0" baseline="0" noProof="0" dirty="0" err="1">
                <a:ln>
                  <a:noFill/>
                </a:ln>
                <a:solidFill>
                  <a:srgbClr val="484849"/>
                </a:solidFill>
                <a:effectLst/>
                <a:uLnTx/>
                <a:uFillTx/>
                <a:latin typeface="微软雅黑"/>
                <a:ea typeface="微软雅黑"/>
              </a:rPr>
              <a:t>db</a:t>
            </a:r>
            <a:r>
              <a:rPr kumimoji="0" lang="zh-CN" altLang="en-US" sz="1400" b="0" i="0" u="none" strike="noStrike" kern="0" cap="none" spc="0" normalizeH="0" baseline="0" noProof="0" dirty="0">
                <a:ln>
                  <a:noFill/>
                </a:ln>
                <a:solidFill>
                  <a:srgbClr val="484849"/>
                </a:solidFill>
                <a:effectLst/>
                <a:uLnTx/>
                <a:uFillTx/>
                <a:latin typeface="微软雅黑"/>
                <a:ea typeface="微软雅黑"/>
              </a:rPr>
              <a:t>。</a:t>
            </a:r>
          </a:p>
        </p:txBody>
      </p:sp>
      <p:sp>
        <p:nvSpPr>
          <p:cNvPr id="27" name="TextBox 26"/>
          <p:cNvSpPr txBox="1"/>
          <p:nvPr/>
        </p:nvSpPr>
        <p:spPr>
          <a:xfrm>
            <a:off x="877922" y="1239806"/>
            <a:ext cx="453970" cy="531078"/>
          </a:xfrm>
          <a:prstGeom prst="rect">
            <a:avLst/>
          </a:prstGeom>
          <a:noFill/>
        </p:spPr>
        <p:txBody>
          <a:bodyPr wrap="square" lIns="68571" tIns="34285" rIns="68571" bIns="34285"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000" b="0" i="0" u="none" strike="noStrike" kern="0" cap="none" spc="0" normalizeH="0" baseline="0" noProof="0" dirty="0">
                <a:ln>
                  <a:noFill/>
                </a:ln>
                <a:solidFill>
                  <a:srgbClr val="484849"/>
                </a:solidFill>
                <a:effectLst/>
                <a:uLnTx/>
                <a:uFillTx/>
                <a:latin typeface="微软雅黑"/>
                <a:ea typeface="微软雅黑"/>
              </a:rPr>
              <a:t>1</a:t>
            </a:r>
          </a:p>
        </p:txBody>
      </p:sp>
      <p:sp>
        <p:nvSpPr>
          <p:cNvPr id="28" name="TextBox 27"/>
          <p:cNvSpPr txBox="1"/>
          <p:nvPr/>
        </p:nvSpPr>
        <p:spPr>
          <a:xfrm>
            <a:off x="877922" y="2232987"/>
            <a:ext cx="453970" cy="531078"/>
          </a:xfrm>
          <a:prstGeom prst="rect">
            <a:avLst/>
          </a:prstGeom>
          <a:noFill/>
        </p:spPr>
        <p:txBody>
          <a:bodyPr wrap="square" lIns="68571" tIns="34285" rIns="68571" bIns="34285"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000" b="0" i="0" u="none" strike="noStrike" kern="0" cap="none" spc="0" normalizeH="0" baseline="0" noProof="0" dirty="0">
                <a:ln>
                  <a:noFill/>
                </a:ln>
                <a:solidFill>
                  <a:srgbClr val="484849"/>
                </a:solidFill>
                <a:effectLst/>
                <a:uLnTx/>
                <a:uFillTx/>
                <a:latin typeface="微软雅黑"/>
                <a:ea typeface="微软雅黑"/>
              </a:rPr>
              <a:t>2</a:t>
            </a:r>
          </a:p>
        </p:txBody>
      </p:sp>
      <p:sp>
        <p:nvSpPr>
          <p:cNvPr id="29" name="TextBox 28"/>
          <p:cNvSpPr txBox="1"/>
          <p:nvPr/>
        </p:nvSpPr>
        <p:spPr>
          <a:xfrm>
            <a:off x="877922" y="3174973"/>
            <a:ext cx="453970" cy="531078"/>
          </a:xfrm>
          <a:prstGeom prst="rect">
            <a:avLst/>
          </a:prstGeom>
          <a:noFill/>
        </p:spPr>
        <p:txBody>
          <a:bodyPr wrap="square" lIns="68571" tIns="34285" rIns="68571" bIns="34285"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000" b="0" i="0" u="none" strike="noStrike" kern="0" cap="none" spc="0" normalizeH="0" baseline="0" noProof="0" dirty="0">
                <a:ln>
                  <a:noFill/>
                </a:ln>
                <a:solidFill>
                  <a:srgbClr val="484849"/>
                </a:solidFill>
                <a:effectLst/>
                <a:uLnTx/>
                <a:uFillTx/>
                <a:latin typeface="微软雅黑"/>
                <a:ea typeface="微软雅黑"/>
              </a:rPr>
              <a:t>3</a:t>
            </a:r>
          </a:p>
        </p:txBody>
      </p:sp>
      <p:sp>
        <p:nvSpPr>
          <p:cNvPr id="30" name="TextBox 29"/>
          <p:cNvSpPr txBox="1"/>
          <p:nvPr/>
        </p:nvSpPr>
        <p:spPr>
          <a:xfrm>
            <a:off x="877922" y="4065764"/>
            <a:ext cx="453970" cy="531078"/>
          </a:xfrm>
          <a:prstGeom prst="rect">
            <a:avLst/>
          </a:prstGeom>
          <a:noFill/>
        </p:spPr>
        <p:txBody>
          <a:bodyPr wrap="square" lIns="68571" tIns="34285" rIns="68571" bIns="34285"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3000" b="0" i="0" u="none" strike="noStrike" kern="0" cap="none" spc="0" normalizeH="0" baseline="0" noProof="0" dirty="0">
                <a:ln>
                  <a:noFill/>
                </a:ln>
                <a:solidFill>
                  <a:srgbClr val="484849"/>
                </a:solidFill>
                <a:effectLst/>
                <a:uLnTx/>
                <a:uFillTx/>
                <a:latin typeface="微软雅黑"/>
                <a:ea typeface="微软雅黑"/>
              </a:rPr>
              <a:t>4</a:t>
            </a:r>
          </a:p>
        </p:txBody>
      </p:sp>
      <p:pic>
        <p:nvPicPr>
          <p:cNvPr id="31" name="图片 30"/>
          <p:cNvPicPr>
            <a:picLocks noChangeAspect="1"/>
          </p:cNvPicPr>
          <p:nvPr/>
        </p:nvPicPr>
        <p:blipFill>
          <a:blip r:embed="rId3"/>
          <a:stretch>
            <a:fillRect/>
          </a:stretch>
        </p:blipFill>
        <p:spPr>
          <a:xfrm>
            <a:off x="8077994" y="-670"/>
            <a:ext cx="979783" cy="743744"/>
          </a:xfrm>
          <a:prstGeom prst="rect">
            <a:avLst/>
          </a:prstGeom>
        </p:spPr>
      </p:pic>
      <p:pic>
        <p:nvPicPr>
          <p:cNvPr id="2" name="图片 1"/>
          <p:cNvPicPr>
            <a:picLocks noChangeAspect="1"/>
          </p:cNvPicPr>
          <p:nvPr/>
        </p:nvPicPr>
        <p:blipFill>
          <a:blip r:embed="rId4"/>
          <a:stretch>
            <a:fillRect/>
          </a:stretch>
        </p:blipFill>
        <p:spPr>
          <a:xfrm>
            <a:off x="742407" y="1992327"/>
            <a:ext cx="7601579" cy="2137099"/>
          </a:xfrm>
          <a:prstGeom prst="rect">
            <a:avLst/>
          </a:prstGeom>
        </p:spPr>
      </p:pic>
    </p:spTree>
    <p:extLst>
      <p:ext uri="{BB962C8B-B14F-4D97-AF65-F5344CB8AC3E}">
        <p14:creationId xmlns:p14="http://schemas.microsoft.com/office/powerpoint/2010/main" val="2374371716"/>
      </p:ext>
    </p:extLst>
  </p:cSld>
  <p:clrMapOvr>
    <a:masterClrMapping/>
  </p:clrMapOvr>
  <p:transition spd="slow" advClick="0" advTm="0">
    <p:cover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7"/>
                                        </p:tgtEl>
                                        <p:attrNameLst>
                                          <p:attrName>style.visibility</p:attrName>
                                        </p:attrNameLst>
                                      </p:cBhvr>
                                      <p:to>
                                        <p:strVal val="visible"/>
                                      </p:to>
                                    </p:set>
                                    <p:animEffect transition="in" filter="wipe(left)">
                                      <p:cBhvr>
                                        <p:cTn id="11" dur="500"/>
                                        <p:tgtEl>
                                          <p:spTgt spid="8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par>
                                <p:cTn id="20" presetID="22" presetClass="entr" presetSubtype="8" fill="hold" grpId="0" nodeType="withEffect">
                                  <p:stCondLst>
                                    <p:cond delay="100"/>
                                  </p:stCondLst>
                                  <p:childTnLst>
                                    <p:set>
                                      <p:cBhvr>
                                        <p:cTn id="21" dur="1" fill="hold">
                                          <p:stCondLst>
                                            <p:cond delay="0"/>
                                          </p:stCondLst>
                                        </p:cTn>
                                        <p:tgtEl>
                                          <p:spTgt spid="12"/>
                                        </p:tgtEl>
                                        <p:attrNameLst>
                                          <p:attrName>style.visibility</p:attrName>
                                        </p:attrNameLst>
                                      </p:cBhvr>
                                      <p:to>
                                        <p:strVal val="visible"/>
                                      </p:to>
                                    </p:set>
                                    <p:animEffect transition="in" filter="wipe(left)">
                                      <p:cBhvr>
                                        <p:cTn id="22" dur="500"/>
                                        <p:tgtEl>
                                          <p:spTgt spid="12"/>
                                        </p:tgtEl>
                                      </p:cBhvr>
                                    </p:animEffect>
                                  </p:childTnLst>
                                </p:cTn>
                              </p:par>
                              <p:par>
                                <p:cTn id="23" presetID="22" presetClass="entr" presetSubtype="8" fill="hold" grpId="0" nodeType="withEffect">
                                  <p:stCondLst>
                                    <p:cond delay="200"/>
                                  </p:stCondLst>
                                  <p:childTnLst>
                                    <p:set>
                                      <p:cBhvr>
                                        <p:cTn id="24" dur="1" fill="hold">
                                          <p:stCondLst>
                                            <p:cond delay="0"/>
                                          </p:stCondLst>
                                        </p:cTn>
                                        <p:tgtEl>
                                          <p:spTgt spid="13"/>
                                        </p:tgtEl>
                                        <p:attrNameLst>
                                          <p:attrName>style.visibility</p:attrName>
                                        </p:attrNameLst>
                                      </p:cBhvr>
                                      <p:to>
                                        <p:strVal val="visible"/>
                                      </p:to>
                                    </p:set>
                                    <p:animEffect transition="in" filter="wipe(left)">
                                      <p:cBhvr>
                                        <p:cTn id="25" dur="500"/>
                                        <p:tgtEl>
                                          <p:spTgt spid="13"/>
                                        </p:tgtEl>
                                      </p:cBhvr>
                                    </p:animEffect>
                                  </p:childTnLst>
                                </p:cTn>
                              </p:par>
                              <p:par>
                                <p:cTn id="26" presetID="22" presetClass="entr" presetSubtype="8" fill="hold" grpId="0" nodeType="withEffect">
                                  <p:stCondLst>
                                    <p:cond delay="300"/>
                                  </p:stCondLst>
                                  <p:childTnLst>
                                    <p:set>
                                      <p:cBhvr>
                                        <p:cTn id="27" dur="1" fill="hold">
                                          <p:stCondLst>
                                            <p:cond delay="0"/>
                                          </p:stCondLst>
                                        </p:cTn>
                                        <p:tgtEl>
                                          <p:spTgt spid="14"/>
                                        </p:tgtEl>
                                        <p:attrNameLst>
                                          <p:attrName>style.visibility</p:attrName>
                                        </p:attrNameLst>
                                      </p:cBhvr>
                                      <p:to>
                                        <p:strVal val="visible"/>
                                      </p:to>
                                    </p:set>
                                    <p:animEffect transition="in" filter="wipe(left)">
                                      <p:cBhvr>
                                        <p:cTn id="28" dur="500"/>
                                        <p:tgtEl>
                                          <p:spTgt spid="14"/>
                                        </p:tgtEl>
                                      </p:cBhvr>
                                    </p:animEffect>
                                  </p:childTnLst>
                                </p:cTn>
                              </p:par>
                            </p:childTnLst>
                          </p:cTn>
                        </p:par>
                        <p:par>
                          <p:cTn id="29" fill="hold">
                            <p:stCondLst>
                              <p:cond delay="2300"/>
                            </p:stCondLst>
                            <p:childTnLst>
                              <p:par>
                                <p:cTn id="30" presetID="47" presetClass="entr" presetSubtype="0"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1000"/>
                                        <p:tgtEl>
                                          <p:spTgt spid="20"/>
                                        </p:tgtEl>
                                      </p:cBhvr>
                                    </p:animEffect>
                                    <p:anim calcmode="lin" valueType="num">
                                      <p:cBhvr>
                                        <p:cTn id="38" dur="1000" fill="hold"/>
                                        <p:tgtEl>
                                          <p:spTgt spid="20"/>
                                        </p:tgtEl>
                                        <p:attrNameLst>
                                          <p:attrName>ppt_x</p:attrName>
                                        </p:attrNameLst>
                                      </p:cBhvr>
                                      <p:tavLst>
                                        <p:tav tm="0">
                                          <p:val>
                                            <p:strVal val="#ppt_x"/>
                                          </p:val>
                                        </p:tav>
                                        <p:tav tm="100000">
                                          <p:val>
                                            <p:strVal val="#ppt_x"/>
                                          </p:val>
                                        </p:tav>
                                      </p:tavLst>
                                    </p:anim>
                                    <p:anim calcmode="lin" valueType="num">
                                      <p:cBhvr>
                                        <p:cTn id="39" dur="1000" fill="hold"/>
                                        <p:tgtEl>
                                          <p:spTgt spid="20"/>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60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1000"/>
                                        <p:tgtEl>
                                          <p:spTgt spid="21"/>
                                        </p:tgtEl>
                                      </p:cBhvr>
                                    </p:animEffect>
                                    <p:anim calcmode="lin" valueType="num">
                                      <p:cBhvr>
                                        <p:cTn id="43" dur="1000" fill="hold"/>
                                        <p:tgtEl>
                                          <p:spTgt spid="21"/>
                                        </p:tgtEl>
                                        <p:attrNameLst>
                                          <p:attrName>ppt_x</p:attrName>
                                        </p:attrNameLst>
                                      </p:cBhvr>
                                      <p:tavLst>
                                        <p:tav tm="0">
                                          <p:val>
                                            <p:strVal val="#ppt_x"/>
                                          </p:val>
                                        </p:tav>
                                        <p:tav tm="100000">
                                          <p:val>
                                            <p:strVal val="#ppt_x"/>
                                          </p:val>
                                        </p:tav>
                                      </p:tavLst>
                                    </p:anim>
                                    <p:anim calcmode="lin" valueType="num">
                                      <p:cBhvr>
                                        <p:cTn id="44" dur="1000" fill="hold"/>
                                        <p:tgtEl>
                                          <p:spTgt spid="21"/>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60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1000"/>
                                        <p:tgtEl>
                                          <p:spTgt spid="16"/>
                                        </p:tgtEl>
                                      </p:cBhvr>
                                    </p:animEffect>
                                    <p:anim calcmode="lin" valueType="num">
                                      <p:cBhvr>
                                        <p:cTn id="48" dur="1000" fill="hold"/>
                                        <p:tgtEl>
                                          <p:spTgt spid="16"/>
                                        </p:tgtEl>
                                        <p:attrNameLst>
                                          <p:attrName>ppt_x</p:attrName>
                                        </p:attrNameLst>
                                      </p:cBhvr>
                                      <p:tavLst>
                                        <p:tav tm="0">
                                          <p:val>
                                            <p:strVal val="#ppt_x"/>
                                          </p:val>
                                        </p:tav>
                                        <p:tav tm="100000">
                                          <p:val>
                                            <p:strVal val="#ppt_x"/>
                                          </p:val>
                                        </p:tav>
                                      </p:tavLst>
                                    </p:anim>
                                    <p:anim calcmode="lin" valueType="num">
                                      <p:cBhvr>
                                        <p:cTn id="49" dur="1000" fill="hold"/>
                                        <p:tgtEl>
                                          <p:spTgt spid="16"/>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40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1000"/>
                                        <p:tgtEl>
                                          <p:spTgt spid="22"/>
                                        </p:tgtEl>
                                      </p:cBhvr>
                                    </p:animEffect>
                                    <p:anim calcmode="lin" valueType="num">
                                      <p:cBhvr>
                                        <p:cTn id="53" dur="1000" fill="hold"/>
                                        <p:tgtEl>
                                          <p:spTgt spid="22"/>
                                        </p:tgtEl>
                                        <p:attrNameLst>
                                          <p:attrName>ppt_x</p:attrName>
                                        </p:attrNameLst>
                                      </p:cBhvr>
                                      <p:tavLst>
                                        <p:tav tm="0">
                                          <p:val>
                                            <p:strVal val="#ppt_x"/>
                                          </p:val>
                                        </p:tav>
                                        <p:tav tm="100000">
                                          <p:val>
                                            <p:strVal val="#ppt_x"/>
                                          </p:val>
                                        </p:tav>
                                      </p:tavLst>
                                    </p:anim>
                                    <p:anim calcmode="lin" valueType="num">
                                      <p:cBhvr>
                                        <p:cTn id="54" dur="1000" fill="hold"/>
                                        <p:tgtEl>
                                          <p:spTgt spid="22"/>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40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1000"/>
                                        <p:tgtEl>
                                          <p:spTgt spid="17"/>
                                        </p:tgtEl>
                                      </p:cBhvr>
                                    </p:animEffect>
                                    <p:anim calcmode="lin" valueType="num">
                                      <p:cBhvr>
                                        <p:cTn id="58" dur="1000" fill="hold"/>
                                        <p:tgtEl>
                                          <p:spTgt spid="17"/>
                                        </p:tgtEl>
                                        <p:attrNameLst>
                                          <p:attrName>ppt_x</p:attrName>
                                        </p:attrNameLst>
                                      </p:cBhvr>
                                      <p:tavLst>
                                        <p:tav tm="0">
                                          <p:val>
                                            <p:strVal val="#ppt_x"/>
                                          </p:val>
                                        </p:tav>
                                        <p:tav tm="100000">
                                          <p:val>
                                            <p:strVal val="#ppt_x"/>
                                          </p:val>
                                        </p:tav>
                                      </p:tavLst>
                                    </p:anim>
                                    <p:anim calcmode="lin" valueType="num">
                                      <p:cBhvr>
                                        <p:cTn id="59" dur="1000" fill="hold"/>
                                        <p:tgtEl>
                                          <p:spTgt spid="17"/>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20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1000"/>
                                        <p:tgtEl>
                                          <p:spTgt spid="23"/>
                                        </p:tgtEl>
                                      </p:cBhvr>
                                    </p:animEffect>
                                    <p:anim calcmode="lin" valueType="num">
                                      <p:cBhvr>
                                        <p:cTn id="63" dur="1000" fill="hold"/>
                                        <p:tgtEl>
                                          <p:spTgt spid="23"/>
                                        </p:tgtEl>
                                        <p:attrNameLst>
                                          <p:attrName>ppt_x</p:attrName>
                                        </p:attrNameLst>
                                      </p:cBhvr>
                                      <p:tavLst>
                                        <p:tav tm="0">
                                          <p:val>
                                            <p:strVal val="#ppt_x"/>
                                          </p:val>
                                        </p:tav>
                                        <p:tav tm="100000">
                                          <p:val>
                                            <p:strVal val="#ppt_x"/>
                                          </p:val>
                                        </p:tav>
                                      </p:tavLst>
                                    </p:anim>
                                    <p:anim calcmode="lin" valueType="num">
                                      <p:cBhvr>
                                        <p:cTn id="64" dur="1000" fill="hold"/>
                                        <p:tgtEl>
                                          <p:spTgt spid="23"/>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20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1000"/>
                                        <p:tgtEl>
                                          <p:spTgt spid="18"/>
                                        </p:tgtEl>
                                      </p:cBhvr>
                                    </p:animEffect>
                                    <p:anim calcmode="lin" valueType="num">
                                      <p:cBhvr>
                                        <p:cTn id="68" dur="1000" fill="hold"/>
                                        <p:tgtEl>
                                          <p:spTgt spid="18"/>
                                        </p:tgtEl>
                                        <p:attrNameLst>
                                          <p:attrName>ppt_x</p:attrName>
                                        </p:attrNameLst>
                                      </p:cBhvr>
                                      <p:tavLst>
                                        <p:tav tm="0">
                                          <p:val>
                                            <p:strVal val="#ppt_x"/>
                                          </p:val>
                                        </p:tav>
                                        <p:tav tm="100000">
                                          <p:val>
                                            <p:strVal val="#ppt_x"/>
                                          </p:val>
                                        </p:tav>
                                      </p:tavLst>
                                    </p:anim>
                                    <p:anim calcmode="lin" valueType="num">
                                      <p:cBhvr>
                                        <p:cTn id="69" dur="1000" fill="hold"/>
                                        <p:tgtEl>
                                          <p:spTgt spid="18"/>
                                        </p:tgtEl>
                                        <p:attrNameLst>
                                          <p:attrName>ppt_y</p:attrName>
                                        </p:attrNameLst>
                                      </p:cBhvr>
                                      <p:tavLst>
                                        <p:tav tm="0">
                                          <p:val>
                                            <p:strVal val="#ppt_y-.1"/>
                                          </p:val>
                                        </p:tav>
                                        <p:tav tm="100000">
                                          <p:val>
                                            <p:strVal val="#ppt_y"/>
                                          </p:val>
                                        </p:tav>
                                      </p:tavLst>
                                    </p:anim>
                                  </p:childTnLst>
                                </p:cTn>
                              </p:par>
                            </p:childTnLst>
                          </p:cTn>
                        </p:par>
                        <p:par>
                          <p:cTn id="70" fill="hold">
                            <p:stCondLst>
                              <p:cond delay="3900"/>
                            </p:stCondLst>
                            <p:childTnLst>
                              <p:par>
                                <p:cTn id="71" presetID="31" presetClass="entr" presetSubtype="0" fill="hold" grpId="0" nodeType="afterEffect">
                                  <p:stCondLst>
                                    <p:cond delay="0"/>
                                  </p:stCondLst>
                                  <p:childTnLst>
                                    <p:set>
                                      <p:cBhvr>
                                        <p:cTn id="72" dur="1" fill="hold">
                                          <p:stCondLst>
                                            <p:cond delay="0"/>
                                          </p:stCondLst>
                                        </p:cTn>
                                        <p:tgtEl>
                                          <p:spTgt spid="27"/>
                                        </p:tgtEl>
                                        <p:attrNameLst>
                                          <p:attrName>style.visibility</p:attrName>
                                        </p:attrNameLst>
                                      </p:cBhvr>
                                      <p:to>
                                        <p:strVal val="visible"/>
                                      </p:to>
                                    </p:set>
                                    <p:anim calcmode="lin" valueType="num">
                                      <p:cBhvr>
                                        <p:cTn id="73" dur="400" fill="hold"/>
                                        <p:tgtEl>
                                          <p:spTgt spid="27"/>
                                        </p:tgtEl>
                                        <p:attrNameLst>
                                          <p:attrName>ppt_w</p:attrName>
                                        </p:attrNameLst>
                                      </p:cBhvr>
                                      <p:tavLst>
                                        <p:tav tm="0">
                                          <p:val>
                                            <p:fltVal val="0"/>
                                          </p:val>
                                        </p:tav>
                                        <p:tav tm="100000">
                                          <p:val>
                                            <p:strVal val="#ppt_w"/>
                                          </p:val>
                                        </p:tav>
                                      </p:tavLst>
                                    </p:anim>
                                    <p:anim calcmode="lin" valueType="num">
                                      <p:cBhvr>
                                        <p:cTn id="74" dur="400" fill="hold"/>
                                        <p:tgtEl>
                                          <p:spTgt spid="27"/>
                                        </p:tgtEl>
                                        <p:attrNameLst>
                                          <p:attrName>ppt_h</p:attrName>
                                        </p:attrNameLst>
                                      </p:cBhvr>
                                      <p:tavLst>
                                        <p:tav tm="0">
                                          <p:val>
                                            <p:fltVal val="0"/>
                                          </p:val>
                                        </p:tav>
                                        <p:tav tm="100000">
                                          <p:val>
                                            <p:strVal val="#ppt_h"/>
                                          </p:val>
                                        </p:tav>
                                      </p:tavLst>
                                    </p:anim>
                                    <p:anim calcmode="lin" valueType="num">
                                      <p:cBhvr>
                                        <p:cTn id="75" dur="400" fill="hold"/>
                                        <p:tgtEl>
                                          <p:spTgt spid="27"/>
                                        </p:tgtEl>
                                        <p:attrNameLst>
                                          <p:attrName>style.rotation</p:attrName>
                                        </p:attrNameLst>
                                      </p:cBhvr>
                                      <p:tavLst>
                                        <p:tav tm="0">
                                          <p:val>
                                            <p:fltVal val="90"/>
                                          </p:val>
                                        </p:tav>
                                        <p:tav tm="100000">
                                          <p:val>
                                            <p:fltVal val="0"/>
                                          </p:val>
                                        </p:tav>
                                      </p:tavLst>
                                    </p:anim>
                                    <p:animEffect transition="in" filter="fade">
                                      <p:cBhvr>
                                        <p:cTn id="76" dur="400"/>
                                        <p:tgtEl>
                                          <p:spTgt spid="27"/>
                                        </p:tgtEl>
                                      </p:cBhvr>
                                    </p:animEffect>
                                  </p:childTnLst>
                                </p:cTn>
                              </p:par>
                            </p:childTnLst>
                          </p:cTn>
                        </p:par>
                        <p:par>
                          <p:cTn id="77" fill="hold">
                            <p:stCondLst>
                              <p:cond delay="4300"/>
                            </p:stCondLst>
                            <p:childTnLst>
                              <p:par>
                                <p:cTn id="78" presetID="22" presetClass="entr" presetSubtype="8" fill="hold" grpId="0" nodeType="afterEffect">
                                  <p:stCondLst>
                                    <p:cond delay="0"/>
                                  </p:stCondLst>
                                  <p:childTnLst>
                                    <p:set>
                                      <p:cBhvr>
                                        <p:cTn id="79" dur="1" fill="hold">
                                          <p:stCondLst>
                                            <p:cond delay="0"/>
                                          </p:stCondLst>
                                        </p:cTn>
                                        <p:tgtEl>
                                          <p:spTgt spid="19"/>
                                        </p:tgtEl>
                                        <p:attrNameLst>
                                          <p:attrName>style.visibility</p:attrName>
                                        </p:attrNameLst>
                                      </p:cBhvr>
                                      <p:to>
                                        <p:strVal val="visible"/>
                                      </p:to>
                                    </p:set>
                                    <p:animEffect transition="in" filter="wipe(left)">
                                      <p:cBhvr>
                                        <p:cTn id="80" dur="500"/>
                                        <p:tgtEl>
                                          <p:spTgt spid="19"/>
                                        </p:tgtEl>
                                      </p:cBhvr>
                                    </p:animEffect>
                                  </p:childTnLst>
                                </p:cTn>
                              </p:par>
                            </p:childTnLst>
                          </p:cTn>
                        </p:par>
                        <p:par>
                          <p:cTn id="81" fill="hold">
                            <p:stCondLst>
                              <p:cond delay="4800"/>
                            </p:stCondLst>
                            <p:childTnLst>
                              <p:par>
                                <p:cTn id="82" presetID="31" presetClass="entr" presetSubtype="0" fill="hold" grpId="0" nodeType="afterEffect">
                                  <p:stCondLst>
                                    <p:cond delay="0"/>
                                  </p:stCondLst>
                                  <p:childTnLst>
                                    <p:set>
                                      <p:cBhvr>
                                        <p:cTn id="83" dur="1" fill="hold">
                                          <p:stCondLst>
                                            <p:cond delay="0"/>
                                          </p:stCondLst>
                                        </p:cTn>
                                        <p:tgtEl>
                                          <p:spTgt spid="28"/>
                                        </p:tgtEl>
                                        <p:attrNameLst>
                                          <p:attrName>style.visibility</p:attrName>
                                        </p:attrNameLst>
                                      </p:cBhvr>
                                      <p:to>
                                        <p:strVal val="visible"/>
                                      </p:to>
                                    </p:set>
                                    <p:anim calcmode="lin" valueType="num">
                                      <p:cBhvr>
                                        <p:cTn id="84" dur="400" fill="hold"/>
                                        <p:tgtEl>
                                          <p:spTgt spid="28"/>
                                        </p:tgtEl>
                                        <p:attrNameLst>
                                          <p:attrName>ppt_w</p:attrName>
                                        </p:attrNameLst>
                                      </p:cBhvr>
                                      <p:tavLst>
                                        <p:tav tm="0">
                                          <p:val>
                                            <p:fltVal val="0"/>
                                          </p:val>
                                        </p:tav>
                                        <p:tav tm="100000">
                                          <p:val>
                                            <p:strVal val="#ppt_w"/>
                                          </p:val>
                                        </p:tav>
                                      </p:tavLst>
                                    </p:anim>
                                    <p:anim calcmode="lin" valueType="num">
                                      <p:cBhvr>
                                        <p:cTn id="85" dur="400" fill="hold"/>
                                        <p:tgtEl>
                                          <p:spTgt spid="28"/>
                                        </p:tgtEl>
                                        <p:attrNameLst>
                                          <p:attrName>ppt_h</p:attrName>
                                        </p:attrNameLst>
                                      </p:cBhvr>
                                      <p:tavLst>
                                        <p:tav tm="0">
                                          <p:val>
                                            <p:fltVal val="0"/>
                                          </p:val>
                                        </p:tav>
                                        <p:tav tm="100000">
                                          <p:val>
                                            <p:strVal val="#ppt_h"/>
                                          </p:val>
                                        </p:tav>
                                      </p:tavLst>
                                    </p:anim>
                                    <p:anim calcmode="lin" valueType="num">
                                      <p:cBhvr>
                                        <p:cTn id="86" dur="400" fill="hold"/>
                                        <p:tgtEl>
                                          <p:spTgt spid="28"/>
                                        </p:tgtEl>
                                        <p:attrNameLst>
                                          <p:attrName>style.rotation</p:attrName>
                                        </p:attrNameLst>
                                      </p:cBhvr>
                                      <p:tavLst>
                                        <p:tav tm="0">
                                          <p:val>
                                            <p:fltVal val="90"/>
                                          </p:val>
                                        </p:tav>
                                        <p:tav tm="100000">
                                          <p:val>
                                            <p:fltVal val="0"/>
                                          </p:val>
                                        </p:tav>
                                      </p:tavLst>
                                    </p:anim>
                                    <p:animEffect transition="in" filter="fade">
                                      <p:cBhvr>
                                        <p:cTn id="87" dur="400"/>
                                        <p:tgtEl>
                                          <p:spTgt spid="28"/>
                                        </p:tgtEl>
                                      </p:cBhvr>
                                    </p:animEffect>
                                  </p:childTnLst>
                                </p:cTn>
                              </p:par>
                            </p:childTnLst>
                          </p:cTn>
                        </p:par>
                        <p:par>
                          <p:cTn id="88" fill="hold">
                            <p:stCondLst>
                              <p:cond delay="5200"/>
                            </p:stCondLst>
                            <p:childTnLst>
                              <p:par>
                                <p:cTn id="89" presetID="22" presetClass="entr" presetSubtype="8" fill="hold" grpId="0" nodeType="after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wipe(left)">
                                      <p:cBhvr>
                                        <p:cTn id="91" dur="500"/>
                                        <p:tgtEl>
                                          <p:spTgt spid="24"/>
                                        </p:tgtEl>
                                      </p:cBhvr>
                                    </p:animEffect>
                                  </p:childTnLst>
                                </p:cTn>
                              </p:par>
                            </p:childTnLst>
                          </p:cTn>
                        </p:par>
                        <p:par>
                          <p:cTn id="92" fill="hold">
                            <p:stCondLst>
                              <p:cond delay="5700"/>
                            </p:stCondLst>
                            <p:childTnLst>
                              <p:par>
                                <p:cTn id="93" presetID="31" presetClass="entr" presetSubtype="0" fill="hold" grpId="0" nodeType="afterEffect">
                                  <p:stCondLst>
                                    <p:cond delay="0"/>
                                  </p:stCondLst>
                                  <p:childTnLst>
                                    <p:set>
                                      <p:cBhvr>
                                        <p:cTn id="94" dur="1" fill="hold">
                                          <p:stCondLst>
                                            <p:cond delay="0"/>
                                          </p:stCondLst>
                                        </p:cTn>
                                        <p:tgtEl>
                                          <p:spTgt spid="29"/>
                                        </p:tgtEl>
                                        <p:attrNameLst>
                                          <p:attrName>style.visibility</p:attrName>
                                        </p:attrNameLst>
                                      </p:cBhvr>
                                      <p:to>
                                        <p:strVal val="visible"/>
                                      </p:to>
                                    </p:set>
                                    <p:anim calcmode="lin" valueType="num">
                                      <p:cBhvr>
                                        <p:cTn id="95" dur="400" fill="hold"/>
                                        <p:tgtEl>
                                          <p:spTgt spid="29"/>
                                        </p:tgtEl>
                                        <p:attrNameLst>
                                          <p:attrName>ppt_w</p:attrName>
                                        </p:attrNameLst>
                                      </p:cBhvr>
                                      <p:tavLst>
                                        <p:tav tm="0">
                                          <p:val>
                                            <p:fltVal val="0"/>
                                          </p:val>
                                        </p:tav>
                                        <p:tav tm="100000">
                                          <p:val>
                                            <p:strVal val="#ppt_w"/>
                                          </p:val>
                                        </p:tav>
                                      </p:tavLst>
                                    </p:anim>
                                    <p:anim calcmode="lin" valueType="num">
                                      <p:cBhvr>
                                        <p:cTn id="96" dur="400" fill="hold"/>
                                        <p:tgtEl>
                                          <p:spTgt spid="29"/>
                                        </p:tgtEl>
                                        <p:attrNameLst>
                                          <p:attrName>ppt_h</p:attrName>
                                        </p:attrNameLst>
                                      </p:cBhvr>
                                      <p:tavLst>
                                        <p:tav tm="0">
                                          <p:val>
                                            <p:fltVal val="0"/>
                                          </p:val>
                                        </p:tav>
                                        <p:tav tm="100000">
                                          <p:val>
                                            <p:strVal val="#ppt_h"/>
                                          </p:val>
                                        </p:tav>
                                      </p:tavLst>
                                    </p:anim>
                                    <p:anim calcmode="lin" valueType="num">
                                      <p:cBhvr>
                                        <p:cTn id="97" dur="400" fill="hold"/>
                                        <p:tgtEl>
                                          <p:spTgt spid="29"/>
                                        </p:tgtEl>
                                        <p:attrNameLst>
                                          <p:attrName>style.rotation</p:attrName>
                                        </p:attrNameLst>
                                      </p:cBhvr>
                                      <p:tavLst>
                                        <p:tav tm="0">
                                          <p:val>
                                            <p:fltVal val="90"/>
                                          </p:val>
                                        </p:tav>
                                        <p:tav tm="100000">
                                          <p:val>
                                            <p:fltVal val="0"/>
                                          </p:val>
                                        </p:tav>
                                      </p:tavLst>
                                    </p:anim>
                                    <p:animEffect transition="in" filter="fade">
                                      <p:cBhvr>
                                        <p:cTn id="98" dur="400"/>
                                        <p:tgtEl>
                                          <p:spTgt spid="29"/>
                                        </p:tgtEl>
                                      </p:cBhvr>
                                    </p:animEffect>
                                  </p:childTnLst>
                                </p:cTn>
                              </p:par>
                            </p:childTnLst>
                          </p:cTn>
                        </p:par>
                        <p:par>
                          <p:cTn id="99" fill="hold">
                            <p:stCondLst>
                              <p:cond delay="6100"/>
                            </p:stCondLst>
                            <p:childTnLst>
                              <p:par>
                                <p:cTn id="100" presetID="22" presetClass="entr" presetSubtype="8" fill="hold" grpId="0" nodeType="afterEffect">
                                  <p:stCondLst>
                                    <p:cond delay="0"/>
                                  </p:stCondLst>
                                  <p:childTnLst>
                                    <p:set>
                                      <p:cBhvr>
                                        <p:cTn id="101" dur="1" fill="hold">
                                          <p:stCondLst>
                                            <p:cond delay="0"/>
                                          </p:stCondLst>
                                        </p:cTn>
                                        <p:tgtEl>
                                          <p:spTgt spid="25"/>
                                        </p:tgtEl>
                                        <p:attrNameLst>
                                          <p:attrName>style.visibility</p:attrName>
                                        </p:attrNameLst>
                                      </p:cBhvr>
                                      <p:to>
                                        <p:strVal val="visible"/>
                                      </p:to>
                                    </p:set>
                                    <p:animEffect transition="in" filter="wipe(left)">
                                      <p:cBhvr>
                                        <p:cTn id="102" dur="500"/>
                                        <p:tgtEl>
                                          <p:spTgt spid="25"/>
                                        </p:tgtEl>
                                      </p:cBhvr>
                                    </p:animEffect>
                                  </p:childTnLst>
                                </p:cTn>
                              </p:par>
                            </p:childTnLst>
                          </p:cTn>
                        </p:par>
                        <p:par>
                          <p:cTn id="103" fill="hold">
                            <p:stCondLst>
                              <p:cond delay="6600"/>
                            </p:stCondLst>
                            <p:childTnLst>
                              <p:par>
                                <p:cTn id="104" presetID="31" presetClass="entr" presetSubtype="0" fill="hold" grpId="0" nodeType="afterEffect">
                                  <p:stCondLst>
                                    <p:cond delay="0"/>
                                  </p:stCondLst>
                                  <p:childTnLst>
                                    <p:set>
                                      <p:cBhvr>
                                        <p:cTn id="105" dur="1" fill="hold">
                                          <p:stCondLst>
                                            <p:cond delay="0"/>
                                          </p:stCondLst>
                                        </p:cTn>
                                        <p:tgtEl>
                                          <p:spTgt spid="30"/>
                                        </p:tgtEl>
                                        <p:attrNameLst>
                                          <p:attrName>style.visibility</p:attrName>
                                        </p:attrNameLst>
                                      </p:cBhvr>
                                      <p:to>
                                        <p:strVal val="visible"/>
                                      </p:to>
                                    </p:set>
                                    <p:anim calcmode="lin" valueType="num">
                                      <p:cBhvr>
                                        <p:cTn id="106" dur="400" fill="hold"/>
                                        <p:tgtEl>
                                          <p:spTgt spid="30"/>
                                        </p:tgtEl>
                                        <p:attrNameLst>
                                          <p:attrName>ppt_w</p:attrName>
                                        </p:attrNameLst>
                                      </p:cBhvr>
                                      <p:tavLst>
                                        <p:tav tm="0">
                                          <p:val>
                                            <p:fltVal val="0"/>
                                          </p:val>
                                        </p:tav>
                                        <p:tav tm="100000">
                                          <p:val>
                                            <p:strVal val="#ppt_w"/>
                                          </p:val>
                                        </p:tav>
                                      </p:tavLst>
                                    </p:anim>
                                    <p:anim calcmode="lin" valueType="num">
                                      <p:cBhvr>
                                        <p:cTn id="107" dur="400" fill="hold"/>
                                        <p:tgtEl>
                                          <p:spTgt spid="30"/>
                                        </p:tgtEl>
                                        <p:attrNameLst>
                                          <p:attrName>ppt_h</p:attrName>
                                        </p:attrNameLst>
                                      </p:cBhvr>
                                      <p:tavLst>
                                        <p:tav tm="0">
                                          <p:val>
                                            <p:fltVal val="0"/>
                                          </p:val>
                                        </p:tav>
                                        <p:tav tm="100000">
                                          <p:val>
                                            <p:strVal val="#ppt_h"/>
                                          </p:val>
                                        </p:tav>
                                      </p:tavLst>
                                    </p:anim>
                                    <p:anim calcmode="lin" valueType="num">
                                      <p:cBhvr>
                                        <p:cTn id="108" dur="400" fill="hold"/>
                                        <p:tgtEl>
                                          <p:spTgt spid="30"/>
                                        </p:tgtEl>
                                        <p:attrNameLst>
                                          <p:attrName>style.rotation</p:attrName>
                                        </p:attrNameLst>
                                      </p:cBhvr>
                                      <p:tavLst>
                                        <p:tav tm="0">
                                          <p:val>
                                            <p:fltVal val="90"/>
                                          </p:val>
                                        </p:tav>
                                        <p:tav tm="100000">
                                          <p:val>
                                            <p:fltVal val="0"/>
                                          </p:val>
                                        </p:tav>
                                      </p:tavLst>
                                    </p:anim>
                                    <p:animEffect transition="in" filter="fade">
                                      <p:cBhvr>
                                        <p:cTn id="109" dur="400"/>
                                        <p:tgtEl>
                                          <p:spTgt spid="30"/>
                                        </p:tgtEl>
                                      </p:cBhvr>
                                    </p:animEffect>
                                  </p:childTnLst>
                                </p:cTn>
                              </p:par>
                            </p:childTnLst>
                          </p:cTn>
                        </p:par>
                        <p:par>
                          <p:cTn id="110" fill="hold">
                            <p:stCondLst>
                              <p:cond delay="7000"/>
                            </p:stCondLst>
                            <p:childTnLst>
                              <p:par>
                                <p:cTn id="111" presetID="22" presetClass="entr" presetSubtype="8" fill="hold" grpId="0" nodeType="afterEffect">
                                  <p:stCondLst>
                                    <p:cond delay="0"/>
                                  </p:stCondLst>
                                  <p:childTnLst>
                                    <p:set>
                                      <p:cBhvr>
                                        <p:cTn id="112" dur="1" fill="hold">
                                          <p:stCondLst>
                                            <p:cond delay="0"/>
                                          </p:stCondLst>
                                        </p:cTn>
                                        <p:tgtEl>
                                          <p:spTgt spid="26"/>
                                        </p:tgtEl>
                                        <p:attrNameLst>
                                          <p:attrName>style.visibility</p:attrName>
                                        </p:attrNameLst>
                                      </p:cBhvr>
                                      <p:to>
                                        <p:strVal val="visible"/>
                                      </p:to>
                                    </p:set>
                                    <p:animEffect transition="in" filter="wipe(left)">
                                      <p:cBhvr>
                                        <p:cTn id="113" dur="500"/>
                                        <p:tgtEl>
                                          <p:spTgt spid="26"/>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nodeType="clickEffect">
                                  <p:stCondLst>
                                    <p:cond delay="0"/>
                                  </p:stCondLst>
                                  <p:childTnLst>
                                    <p:set>
                                      <p:cBhvr>
                                        <p:cTn id="117" dur="1" fill="hold">
                                          <p:stCondLst>
                                            <p:cond delay="0"/>
                                          </p:stCondLst>
                                        </p:cTn>
                                        <p:tgtEl>
                                          <p:spTgt spid="2"/>
                                        </p:tgtEl>
                                        <p:attrNameLst>
                                          <p:attrName>style.visibility</p:attrName>
                                        </p:attrNameLst>
                                      </p:cBhvr>
                                      <p:to>
                                        <p:strVal val="visible"/>
                                      </p:to>
                                    </p:set>
                                    <p:animEffect transition="in" filter="fade">
                                      <p:cBhvr>
                                        <p:cTn id="11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11" grpId="0" animBg="1"/>
      <p:bldP spid="12" grpId="0" animBg="1"/>
      <p:bldP spid="13" grpId="0" animBg="1"/>
      <p:bldP spid="14" grpId="0" animBg="1"/>
      <p:bldP spid="15" grpId="0" animBg="1"/>
      <p:bldP spid="16" grpId="0" animBg="1"/>
      <p:bldP spid="17" grpId="0" animBg="1"/>
      <p:bldP spid="18" grpId="0" animBg="1"/>
      <p:bldP spid="19" grpId="0"/>
      <p:bldP spid="20" grpId="0"/>
      <p:bldP spid="21" grpId="0"/>
      <p:bldP spid="22" grpId="0"/>
      <p:bldP spid="23" grpId="0"/>
      <p:bldP spid="24" grpId="0"/>
      <p:bldP spid="25" grpId="0"/>
      <p:bldP spid="26" grpId="0"/>
      <p:bldP spid="27" grpId="0"/>
      <p:bldP spid="28" grpId="0"/>
      <p:bldP spid="29" grpId="0"/>
      <p:bldP spid="30"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7" name="矩形 3"/>
          <p:cNvSpPr>
            <a:spLocks noChangeArrowheads="1"/>
          </p:cNvSpPr>
          <p:nvPr/>
        </p:nvSpPr>
        <p:spPr bwMode="auto">
          <a:xfrm>
            <a:off x="1145443" y="200077"/>
            <a:ext cx="1787651" cy="477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l">
              <a:spcBef>
                <a:spcPct val="0"/>
              </a:spcBef>
              <a:buNone/>
            </a:pPr>
            <a:r>
              <a:rPr lang="zh-CN" altLang="en-US" sz="2500" b="1" dirty="0">
                <a:solidFill>
                  <a:srgbClr val="0067B4"/>
                </a:solidFill>
                <a:latin typeface="Arial" panose="020B0604020202020204" pitchFamily="34" charset="0"/>
                <a:cs typeface="Arial" panose="020B0604020202020204" pitchFamily="34" charset="0"/>
              </a:rPr>
              <a:t>增加短视频</a:t>
            </a:r>
          </a:p>
        </p:txBody>
      </p:sp>
      <p:grpSp>
        <p:nvGrpSpPr>
          <p:cNvPr id="88" name="组合 87"/>
          <p:cNvGrpSpPr/>
          <p:nvPr/>
        </p:nvGrpSpPr>
        <p:grpSpPr>
          <a:xfrm>
            <a:off x="575653" y="254869"/>
            <a:ext cx="263341" cy="395013"/>
            <a:chOff x="5284519" y="1508166"/>
            <a:chExt cx="213756" cy="427512"/>
          </a:xfrm>
        </p:grpSpPr>
        <p:cxnSp>
          <p:nvCxnSpPr>
            <p:cNvPr id="89" name="直接连接符 88"/>
            <p:cNvCxnSpPr/>
            <p:nvPr/>
          </p:nvCxnSpPr>
          <p:spPr>
            <a:xfrm>
              <a:off x="5284519" y="1508166"/>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5284519" y="1721922"/>
              <a:ext cx="213756" cy="213756"/>
            </a:xfrm>
            <a:prstGeom prst="line">
              <a:avLst/>
            </a:prstGeom>
            <a:ln w="19050">
              <a:solidFill>
                <a:srgbClr val="0067B4"/>
              </a:solidFill>
              <a:headEnd type="oval" w="med" len="med"/>
              <a:tailEnd type="oval" w="lg" len="lg"/>
            </a:ln>
          </p:spPr>
          <p:style>
            <a:lnRef idx="1">
              <a:schemeClr val="accent1"/>
            </a:lnRef>
            <a:fillRef idx="0">
              <a:schemeClr val="accent1"/>
            </a:fillRef>
            <a:effectRef idx="0">
              <a:schemeClr val="accent1"/>
            </a:effectRef>
            <a:fontRef idx="minor">
              <a:schemeClr val="tx1"/>
            </a:fontRef>
          </p:style>
        </p:cxnSp>
      </p:grpSp>
      <p:cxnSp>
        <p:nvCxnSpPr>
          <p:cNvPr id="4" name="直接连接符 3"/>
          <p:cNvCxnSpPr/>
          <p:nvPr/>
        </p:nvCxnSpPr>
        <p:spPr>
          <a:xfrm>
            <a:off x="1081790" y="743744"/>
            <a:ext cx="8063798" cy="0"/>
          </a:xfrm>
          <a:prstGeom prst="line">
            <a:avLst/>
          </a:prstGeom>
          <a:ln w="12700">
            <a:solidFill>
              <a:srgbClr val="0067B4"/>
            </a:solidFill>
          </a:ln>
        </p:spPr>
        <p:style>
          <a:lnRef idx="1">
            <a:schemeClr val="accent1"/>
          </a:lnRef>
          <a:fillRef idx="0">
            <a:schemeClr val="accent1"/>
          </a:fillRef>
          <a:effectRef idx="0">
            <a:schemeClr val="accent1"/>
          </a:effectRef>
          <a:fontRef idx="minor">
            <a:schemeClr val="tx1"/>
          </a:fontRef>
        </p:style>
      </p:cxnSp>
      <p:sp>
        <p:nvSpPr>
          <p:cNvPr id="40" name="文本框 11"/>
          <p:cNvSpPr txBox="1">
            <a:spLocks noChangeArrowheads="1"/>
          </p:cNvSpPr>
          <p:nvPr/>
        </p:nvSpPr>
        <p:spPr bwMode="auto">
          <a:xfrm>
            <a:off x="6009958" y="940923"/>
            <a:ext cx="2424352" cy="124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just" defTabSz="914400" eaLnBrk="1" fontAlgn="auto" latinLnBrk="0" hangingPunct="1">
              <a:lnSpc>
                <a:spcPct val="130000"/>
              </a:lnSpc>
              <a:spcBef>
                <a:spcPts val="0"/>
              </a:spcBef>
              <a:spcAft>
                <a:spcPts val="0"/>
              </a:spcAft>
              <a:buClrTx/>
              <a:buSzTx/>
              <a:buFontTx/>
              <a:buNone/>
              <a:tabLst/>
              <a:defRPr/>
            </a:pPr>
            <a:r>
              <a:rPr lang="zh-CN" altLang="en-US" kern="0" dirty="0">
                <a:solidFill>
                  <a:srgbClr val="262626"/>
                </a:solidFill>
              </a:rPr>
              <a:t>内容</a:t>
            </a:r>
            <a:r>
              <a:rPr lang="zh-CN" altLang="en-US" b="0" kern="0" dirty="0">
                <a:solidFill>
                  <a:srgbClr val="262626"/>
                </a:solidFill>
              </a:rPr>
              <a:t>：</a:t>
            </a:r>
            <a:r>
              <a:rPr lang="zh-CN" altLang="en-US" sz="1400" b="0" kern="0" dirty="0">
                <a:solidFill>
                  <a:srgbClr val="262626"/>
                </a:solidFill>
              </a:rPr>
              <a:t>短视频内容的分为两类，一是作业帮内部来源的视频，二是百度秒懂百科提供的来源。</a:t>
            </a:r>
            <a:endParaRPr kumimoji="0" lang="zh-CN" altLang="en-US" sz="1400" b="0" i="0" u="none" strike="noStrike" kern="0" cap="none" spc="0" normalizeH="0" baseline="0" noProof="0" dirty="0">
              <a:ln>
                <a:noFill/>
              </a:ln>
              <a:solidFill>
                <a:srgbClr val="262626"/>
              </a:solidFill>
              <a:effectLst/>
              <a:uLnTx/>
              <a:uFillTx/>
              <a:latin typeface="Calibri" pitchFamily="34" charset="0"/>
              <a:ea typeface="微软雅黑" pitchFamily="34" charset="-122"/>
            </a:endParaRPr>
          </a:p>
        </p:txBody>
      </p:sp>
      <p:sp>
        <p:nvSpPr>
          <p:cNvPr id="41" name="文本框 12"/>
          <p:cNvSpPr txBox="1">
            <a:spLocks noChangeArrowheads="1"/>
          </p:cNvSpPr>
          <p:nvPr/>
        </p:nvSpPr>
        <p:spPr bwMode="auto">
          <a:xfrm>
            <a:off x="6020594" y="2171067"/>
            <a:ext cx="2667000" cy="925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just" defTabSz="914400" eaLnBrk="1" fontAlgn="auto" latinLnBrk="0" hangingPunct="1">
              <a:lnSpc>
                <a:spcPct val="130000"/>
              </a:lnSpc>
              <a:spcBef>
                <a:spcPts val="0"/>
              </a:spcBef>
              <a:spcAft>
                <a:spcPts val="0"/>
              </a:spcAft>
              <a:buClrTx/>
              <a:buSzTx/>
              <a:buFontTx/>
              <a:buNone/>
              <a:tabLst/>
              <a:defRPr/>
            </a:pPr>
            <a:r>
              <a:rPr kumimoji="0" lang="zh-CN" altLang="en-US" sz="1600" i="0" u="none" strike="noStrike" kern="0" cap="none" spc="0" normalizeH="0" baseline="0" noProof="0" dirty="0">
                <a:ln>
                  <a:noFill/>
                </a:ln>
                <a:solidFill>
                  <a:srgbClr val="262626"/>
                </a:solidFill>
                <a:effectLst/>
                <a:uLnTx/>
                <a:uFillTx/>
                <a:latin typeface="Calibri" pitchFamily="34" charset="0"/>
                <a:ea typeface="微软雅黑" pitchFamily="34" charset="-122"/>
              </a:rPr>
              <a:t>存储</a:t>
            </a:r>
            <a:r>
              <a:rPr kumimoji="0" lang="zh-CN" altLang="en-US" sz="1600" b="0" i="0" u="none" strike="noStrike" kern="0" cap="none" spc="0" normalizeH="0" baseline="0" noProof="0" dirty="0">
                <a:ln>
                  <a:noFill/>
                </a:ln>
                <a:solidFill>
                  <a:srgbClr val="262626"/>
                </a:solidFill>
                <a:effectLst/>
                <a:uLnTx/>
                <a:uFillTx/>
                <a:latin typeface="Calibri" pitchFamily="34" charset="0"/>
                <a:ea typeface="微软雅黑" pitchFamily="34" charset="-122"/>
              </a:rPr>
              <a:t>：</a:t>
            </a:r>
            <a:r>
              <a:rPr kumimoji="0" lang="zh-CN" altLang="en-US" sz="1400" b="0" i="0" u="none" strike="noStrike" kern="0" cap="none" spc="0" normalizeH="0" baseline="0" noProof="0" dirty="0">
                <a:ln>
                  <a:noFill/>
                </a:ln>
                <a:solidFill>
                  <a:srgbClr val="262626"/>
                </a:solidFill>
                <a:effectLst/>
                <a:uLnTx/>
                <a:uFillTx/>
                <a:latin typeface="Calibri" pitchFamily="34" charset="0"/>
                <a:ea typeface="微软雅黑" pitchFamily="34" charset="-122"/>
              </a:rPr>
              <a:t>短视频的数据存储与普通黑板报都是在黑板表中。通过</a:t>
            </a:r>
            <a:r>
              <a:rPr kumimoji="0" lang="en-US" altLang="zh-CN" sz="1400" b="0" i="0" u="none" strike="noStrike" kern="0" cap="none" spc="0" normalizeH="0" baseline="0" noProof="0" dirty="0" err="1">
                <a:ln>
                  <a:noFill/>
                </a:ln>
                <a:solidFill>
                  <a:srgbClr val="262626"/>
                </a:solidFill>
                <a:effectLst/>
                <a:uLnTx/>
                <a:uFillTx/>
                <a:latin typeface="Calibri" pitchFamily="34" charset="0"/>
                <a:ea typeface="微软雅黑" pitchFamily="34" charset="-122"/>
              </a:rPr>
              <a:t>data_type</a:t>
            </a:r>
            <a:r>
              <a:rPr kumimoji="0" lang="zh-CN" altLang="en-US" sz="1400" b="0" i="0" u="none" strike="noStrike" kern="0" cap="none" spc="0" normalizeH="0" baseline="0" noProof="0" dirty="0">
                <a:ln>
                  <a:noFill/>
                </a:ln>
                <a:solidFill>
                  <a:srgbClr val="262626"/>
                </a:solidFill>
                <a:effectLst/>
                <a:uLnTx/>
                <a:uFillTx/>
                <a:latin typeface="Calibri" pitchFamily="34" charset="0"/>
                <a:ea typeface="微软雅黑" pitchFamily="34" charset="-122"/>
              </a:rPr>
              <a:t>字段区分。</a:t>
            </a:r>
          </a:p>
        </p:txBody>
      </p:sp>
      <p:sp>
        <p:nvSpPr>
          <p:cNvPr id="42" name="文本框 13"/>
          <p:cNvSpPr txBox="1">
            <a:spLocks noChangeArrowheads="1"/>
          </p:cNvSpPr>
          <p:nvPr/>
        </p:nvSpPr>
        <p:spPr bwMode="auto">
          <a:xfrm>
            <a:off x="6020594" y="3078624"/>
            <a:ext cx="2677636" cy="12058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just" defTabSz="914400" eaLnBrk="1" fontAlgn="auto" latinLnBrk="0" hangingPunct="1">
              <a:lnSpc>
                <a:spcPct val="130000"/>
              </a:lnSpc>
              <a:spcBef>
                <a:spcPts val="0"/>
              </a:spcBef>
              <a:spcAft>
                <a:spcPts val="0"/>
              </a:spcAft>
              <a:buClrTx/>
              <a:buSzTx/>
              <a:buFontTx/>
              <a:buNone/>
              <a:tabLst/>
              <a:defRPr/>
            </a:pPr>
            <a:r>
              <a:rPr lang="zh-CN" altLang="en-US" sz="1600" kern="0" dirty="0">
                <a:solidFill>
                  <a:srgbClr val="262626"/>
                </a:solidFill>
              </a:rPr>
              <a:t>展示</a:t>
            </a:r>
            <a:r>
              <a:rPr lang="zh-CN" altLang="en-US" sz="1600" b="0" kern="0" dirty="0">
                <a:solidFill>
                  <a:srgbClr val="262626"/>
                </a:solidFill>
              </a:rPr>
              <a:t>：</a:t>
            </a:r>
            <a:r>
              <a:rPr kumimoji="0" lang="zh-CN" altLang="en-US" sz="1400" b="0" i="0" u="none" strike="noStrike" kern="0" cap="none" spc="0" normalizeH="0" baseline="0" noProof="0" dirty="0">
                <a:ln>
                  <a:noFill/>
                </a:ln>
                <a:solidFill>
                  <a:srgbClr val="262626"/>
                </a:solidFill>
                <a:effectLst/>
                <a:uLnTx/>
                <a:uFillTx/>
                <a:latin typeface="Calibri" pitchFamily="34" charset="0"/>
                <a:ea typeface="微软雅黑" pitchFamily="34" charset="-122"/>
              </a:rPr>
              <a:t>用户在列表页可点击进入视频播放页，后端将视频时长、链接、首屏图片等字段吐给前端用以展示</a:t>
            </a:r>
          </a:p>
        </p:txBody>
      </p:sp>
      <p:sp>
        <p:nvSpPr>
          <p:cNvPr id="43" name="文本框 14"/>
          <p:cNvSpPr txBox="1">
            <a:spLocks noChangeArrowheads="1"/>
          </p:cNvSpPr>
          <p:nvPr/>
        </p:nvSpPr>
        <p:spPr bwMode="auto">
          <a:xfrm>
            <a:off x="6040438" y="4195337"/>
            <a:ext cx="2424352" cy="925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6pPr>
            <a:lvl7pPr marL="29718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7pPr>
            <a:lvl8pPr marL="34290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8pPr>
            <a:lvl9pPr marL="3886200" indent="-228600" eaLnBrk="0" fontAlgn="base" hangingPunct="0">
              <a:spcBef>
                <a:spcPct val="0"/>
              </a:spcBef>
              <a:spcAft>
                <a:spcPct val="0"/>
              </a:spcAft>
              <a:buFont typeface="Arial" pitchFamily="34" charset="0"/>
              <a:defRPr>
                <a:solidFill>
                  <a:schemeClr val="tx1"/>
                </a:solidFill>
                <a:latin typeface="Calibri" pitchFamily="34" charset="0"/>
                <a:ea typeface="微软雅黑" pitchFamily="34" charset="-122"/>
              </a:defRPr>
            </a:lvl9pPr>
          </a:lstStyle>
          <a:p>
            <a:pPr marL="0" marR="0" lvl="0" indent="0" algn="just" defTabSz="914400" eaLnBrk="1" fontAlgn="auto" latinLnBrk="0" hangingPunct="1">
              <a:lnSpc>
                <a:spcPct val="130000"/>
              </a:lnSpc>
              <a:spcBef>
                <a:spcPts val="0"/>
              </a:spcBef>
              <a:spcAft>
                <a:spcPts val="0"/>
              </a:spcAft>
              <a:buClrTx/>
              <a:buSzTx/>
              <a:buFontTx/>
              <a:buNone/>
              <a:tabLst/>
              <a:defRPr/>
            </a:pPr>
            <a:r>
              <a:rPr lang="zh-CN" altLang="en-US" sz="1600" kern="0" dirty="0">
                <a:solidFill>
                  <a:srgbClr val="262626"/>
                </a:solidFill>
              </a:rPr>
              <a:t>详情页</a:t>
            </a:r>
            <a:r>
              <a:rPr lang="zh-CN" altLang="en-US" sz="1200" b="0" kern="0" dirty="0">
                <a:solidFill>
                  <a:srgbClr val="262626"/>
                </a:solidFill>
              </a:rPr>
              <a:t>：</a:t>
            </a:r>
            <a:r>
              <a:rPr kumimoji="0" lang="zh-CN" altLang="en-US" sz="1400" b="0" i="0" u="none" strike="noStrike" kern="0" cap="none" spc="0" normalizeH="0" baseline="0" noProof="0" dirty="0">
                <a:ln>
                  <a:noFill/>
                </a:ln>
                <a:solidFill>
                  <a:srgbClr val="262626"/>
                </a:solidFill>
                <a:effectLst/>
                <a:uLnTx/>
                <a:uFillTx/>
                <a:latin typeface="Calibri" pitchFamily="34" charset="0"/>
                <a:ea typeface="微软雅黑" pitchFamily="34" charset="-122"/>
              </a:rPr>
              <a:t>用户点击进入的视频内容，还会有同类的视频进行随机推荐展示。</a:t>
            </a:r>
          </a:p>
        </p:txBody>
      </p:sp>
      <p:pic>
        <p:nvPicPr>
          <p:cNvPr id="23" name="图片 22"/>
          <p:cNvPicPr>
            <a:picLocks noChangeAspect="1"/>
          </p:cNvPicPr>
          <p:nvPr/>
        </p:nvPicPr>
        <p:blipFill>
          <a:blip r:embed="rId3"/>
          <a:stretch>
            <a:fillRect/>
          </a:stretch>
        </p:blipFill>
        <p:spPr>
          <a:xfrm>
            <a:off x="8077994" y="-670"/>
            <a:ext cx="979783" cy="743744"/>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5594" y="810366"/>
            <a:ext cx="2366428" cy="4209086"/>
          </a:xfrm>
          <a:prstGeom prst="rect">
            <a:avLst/>
          </a:prstGeom>
        </p:spPr>
      </p:pic>
      <p:pic>
        <p:nvPicPr>
          <p:cNvPr id="7" name="图片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28933" y="749984"/>
            <a:ext cx="2429661" cy="4147646"/>
          </a:xfrm>
          <a:prstGeom prst="rect">
            <a:avLst/>
          </a:prstGeom>
        </p:spPr>
      </p:pic>
    </p:spTree>
    <p:extLst>
      <p:ext uri="{BB962C8B-B14F-4D97-AF65-F5344CB8AC3E}">
        <p14:creationId xmlns:p14="http://schemas.microsoft.com/office/powerpoint/2010/main" val="3394451930"/>
      </p:ext>
    </p:extLst>
  </p:cSld>
  <p:clrMapOvr>
    <a:masterClrMapping/>
  </p:clrMapOvr>
  <p:transition spd="slow" advClick="0" advTm="0">
    <p:cover dir="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7"/>
                                        </p:tgtEl>
                                        <p:attrNameLst>
                                          <p:attrName>style.visibility</p:attrName>
                                        </p:attrNameLst>
                                      </p:cBhvr>
                                      <p:to>
                                        <p:strVal val="visible"/>
                                      </p:to>
                                    </p:set>
                                    <p:animEffect transition="in" filter="wipe(left)">
                                      <p:cBhvr>
                                        <p:cTn id="11" dur="500"/>
                                        <p:tgtEl>
                                          <p:spTgt spid="8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wipe(left)">
                                      <p:cBhvr>
                                        <p:cTn id="19" dur="500"/>
                                        <p:tgtEl>
                                          <p:spTgt spid="4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wipe(left)">
                                      <p:cBhvr>
                                        <p:cTn id="22" dur="500"/>
                                        <p:tgtEl>
                                          <p:spTgt spid="41"/>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wipe(left)">
                                      <p:cBhvr>
                                        <p:cTn id="25" dur="500"/>
                                        <p:tgtEl>
                                          <p:spTgt spid="42"/>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43"/>
                                        </p:tgtEl>
                                        <p:attrNameLst>
                                          <p:attrName>style.visibility</p:attrName>
                                        </p:attrNameLst>
                                      </p:cBhvr>
                                      <p:to>
                                        <p:strVal val="visible"/>
                                      </p:to>
                                    </p:set>
                                    <p:animEffect transition="in" filter="wipe(left)">
                                      <p:cBhvr>
                                        <p:cTn id="28" dur="500"/>
                                        <p:tgtEl>
                                          <p:spTgt spid="43"/>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additive="base">
                                        <p:cTn id="33" dur="500" fill="hold"/>
                                        <p:tgtEl>
                                          <p:spTgt spid="3"/>
                                        </p:tgtEl>
                                        <p:attrNameLst>
                                          <p:attrName>ppt_x</p:attrName>
                                        </p:attrNameLst>
                                      </p:cBhvr>
                                      <p:tavLst>
                                        <p:tav tm="0">
                                          <p:val>
                                            <p:strVal val="#ppt_x"/>
                                          </p:val>
                                        </p:tav>
                                        <p:tav tm="100000">
                                          <p:val>
                                            <p:strVal val="#ppt_x"/>
                                          </p:val>
                                        </p:tav>
                                      </p:tavLst>
                                    </p:anim>
                                    <p:anim calcmode="lin" valueType="num">
                                      <p:cBhvr additive="base">
                                        <p:cTn id="3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additive="base">
                                        <p:cTn id="39" dur="500" fill="hold"/>
                                        <p:tgtEl>
                                          <p:spTgt spid="7"/>
                                        </p:tgtEl>
                                        <p:attrNameLst>
                                          <p:attrName>ppt_x</p:attrName>
                                        </p:attrNameLst>
                                      </p:cBhvr>
                                      <p:tavLst>
                                        <p:tav tm="0">
                                          <p:val>
                                            <p:strVal val="#ppt_x"/>
                                          </p:val>
                                        </p:tav>
                                        <p:tav tm="100000">
                                          <p:val>
                                            <p:strVal val="#ppt_x"/>
                                          </p:val>
                                        </p:tav>
                                      </p:tavLst>
                                    </p:anim>
                                    <p:anim calcmode="lin" valueType="num">
                                      <p:cBhvr additive="base">
                                        <p:cTn id="4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40" grpId="0"/>
      <p:bldP spid="41" grpId="0"/>
      <p:bldP spid="42" grpId="0"/>
      <p:bldP spid="43"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53"/>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清风素材 https://12sc.taobao.com/">
  <a:themeElements>
    <a:clrScheme name="1111">
      <a:dk1>
        <a:sysClr val="windowText" lastClr="000000"/>
      </a:dk1>
      <a:lt1>
        <a:sysClr val="window" lastClr="FFFFFF"/>
      </a:lt1>
      <a:dk2>
        <a:srgbClr val="2F5897"/>
      </a:dk2>
      <a:lt2>
        <a:srgbClr val="E4E9EF"/>
      </a:lt2>
      <a:accent1>
        <a:srgbClr val="172B4B"/>
      </a:accent1>
      <a:accent2>
        <a:srgbClr val="FFC000"/>
      </a:accent2>
      <a:accent3>
        <a:srgbClr val="7F7F7F"/>
      </a:accent3>
      <a:accent4>
        <a:srgbClr val="FFFFFF"/>
      </a:accent4>
      <a:accent5>
        <a:srgbClr val="FFFFFF"/>
      </a:accent5>
      <a:accent6>
        <a:srgbClr val="FFFFFF"/>
      </a:accent6>
      <a:hlink>
        <a:srgbClr val="FFFFFF"/>
      </a:hlink>
      <a:folHlink>
        <a:srgbClr val="B2B2B2"/>
      </a:folHlink>
    </a:clrScheme>
    <a:fontScheme name="主管人员">
      <a:majorFont>
        <a:latin typeface="Century Gothic"/>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主管人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9417</TotalTime>
  <Words>1181</Words>
  <Application>Microsoft Office PowerPoint</Application>
  <PresentationFormat>自定义</PresentationFormat>
  <Paragraphs>91</Paragraphs>
  <Slides>11</Slides>
  <Notes>10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11</vt:i4>
      </vt:variant>
    </vt:vector>
  </HeadingPairs>
  <TitlesOfParts>
    <vt:vector size="23" baseType="lpstr">
      <vt:lpstr>微软雅黑</vt:lpstr>
      <vt:lpstr>幼圆</vt:lpstr>
      <vt:lpstr>方正兰亭特黑_GBK</vt:lpstr>
      <vt:lpstr>Century Gothic</vt:lpstr>
      <vt:lpstr>Arial</vt:lpstr>
      <vt:lpstr>宋体</vt:lpstr>
      <vt:lpstr>黑体</vt:lpstr>
      <vt:lpstr>Calibri</vt:lpstr>
      <vt:lpstr>华文黑体</vt:lpstr>
      <vt:lpstr>Courier New</vt:lpstr>
      <vt:lpstr>Palatino Linotype</vt:lpstr>
      <vt:lpstr>清风素材 https://12sc.taobao.com/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Guilddesign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12sc.taobao.com</dc:title>
  <dc:subject>12sc.taobao.com</dc:subject>
  <dc:creator>清风素材</dc:creator>
  <cp:keywords>12sc.taobao.com</cp:keywords>
  <dc:description>12sc.taobao.com</dc:description>
  <cp:lastModifiedBy>JUNMIN YIN</cp:lastModifiedBy>
  <cp:revision>997</cp:revision>
  <dcterms:created xsi:type="dcterms:W3CDTF">2004-08-26T06:30:40Z</dcterms:created>
  <dcterms:modified xsi:type="dcterms:W3CDTF">2017-06-05T00:58:37Z</dcterms:modified>
  <cp:category>12sc.taobao.com</cp:category>
  <cp:contentStatus>12sc.taobao.com</cp:contentStatus>
</cp:coreProperties>
</file>

<file path=docProps/thumbnail.jpeg>
</file>